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96" r:id="rId2"/>
    <p:sldId id="771" r:id="rId3"/>
    <p:sldId id="783" r:id="rId4"/>
    <p:sldId id="784" r:id="rId5"/>
    <p:sldId id="713" r:id="rId6"/>
    <p:sldId id="705" r:id="rId7"/>
    <p:sldId id="749" r:id="rId8"/>
    <p:sldId id="750" r:id="rId9"/>
    <p:sldId id="714" r:id="rId10"/>
    <p:sldId id="719" r:id="rId11"/>
    <p:sldId id="796" r:id="rId12"/>
    <p:sldId id="746" r:id="rId13"/>
    <p:sldId id="747" r:id="rId14"/>
    <p:sldId id="797" r:id="rId15"/>
    <p:sldId id="798" r:id="rId16"/>
    <p:sldId id="799" r:id="rId17"/>
    <p:sldId id="800" r:id="rId18"/>
    <p:sldId id="801" r:id="rId19"/>
    <p:sldId id="802" r:id="rId20"/>
    <p:sldId id="803" r:id="rId21"/>
    <p:sldId id="804" r:id="rId22"/>
    <p:sldId id="805" r:id="rId23"/>
    <p:sldId id="806" r:id="rId24"/>
    <p:sldId id="729" r:id="rId25"/>
    <p:sldId id="716" r:id="rId2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99"/>
    <a:srgbClr val="3366CC"/>
    <a:srgbClr val="CC3300"/>
    <a:srgbClr val="FF0000"/>
    <a:srgbClr val="0066CC"/>
    <a:srgbClr val="FFFF66"/>
    <a:srgbClr val="EAEAE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32" autoAdjust="0"/>
    <p:restoredTop sz="90434" autoAdjust="0"/>
  </p:normalViewPr>
  <p:slideViewPr>
    <p:cSldViewPr>
      <p:cViewPr>
        <p:scale>
          <a:sx n="100" d="100"/>
          <a:sy n="100" d="100"/>
        </p:scale>
        <p:origin x="1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86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C65EB90-AE42-4056-B0B4-9D6DAF6E001B}" type="datetimeFigureOut">
              <a:rPr lang="zh-CN" altLang="en-US"/>
              <a:pPr>
                <a:defRPr/>
              </a:pPr>
              <a:t>2020/10/20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7E964A-FC2B-474E-9469-BA4114D81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230223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05BF69-F17E-4B8A-A570-6946DCBE2A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2148821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7%86%B1%E5%B8%B6" TargetMode="External"/><Relationship Id="rId13" Type="http://schemas.openxmlformats.org/officeDocument/2006/relationships/hyperlink" Target="https://zh.wikipedia.org/wiki/%E8%8D%89%E6%9C%AC%E6%A4%8D%E7%89%A9" TargetMode="External"/><Relationship Id="rId3" Type="http://schemas.openxmlformats.org/officeDocument/2006/relationships/hyperlink" Target="https://zh.wikipedia.org/wiki/%E5%A4%A7%E6%88%9F%E7%A7%91" TargetMode="External"/><Relationship Id="rId7" Type="http://schemas.openxmlformats.org/officeDocument/2006/relationships/hyperlink" Target="https://zh.wikipedia.org/wiki/%E7%BE%8E%E6%B4%B2" TargetMode="External"/><Relationship Id="rId12" Type="http://schemas.openxmlformats.org/officeDocument/2006/relationships/hyperlink" Target="https://zh.wikipedia.org/wiki/%E5%A4%9A%E5%B9%B4%E7%94%9F" TargetMode="External"/><Relationship Id="rId2" Type="http://schemas.openxmlformats.org/officeDocument/2006/relationships/slide" Target="../slides/slide8.xml"/><Relationship Id="rId16" Type="http://schemas.openxmlformats.org/officeDocument/2006/relationships/hyperlink" Target="https://zh.wikipedia.org/wiki/%E5%96%AC%E6%9C%A8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9%9D%9E%E6%B4%B2" TargetMode="External"/><Relationship Id="rId11" Type="http://schemas.openxmlformats.org/officeDocument/2006/relationships/hyperlink" Target="https://zh.wikipedia.org/wiki/%E4%B8%80%E5%B9%B4%E7%94%9F" TargetMode="External"/><Relationship Id="rId5" Type="http://schemas.openxmlformats.org/officeDocument/2006/relationships/hyperlink" Target="https://zh.wikipedia.org/w/index.php?title=%E7%87%88%E5%8F%B0%E8%8D%89&amp;action=edit&amp;redlink=1" TargetMode="External"/><Relationship Id="rId15" Type="http://schemas.openxmlformats.org/officeDocument/2006/relationships/hyperlink" Target="https://zh.wikipedia.org/wiki/%E7%81%8C%E6%9C%A8" TargetMode="External"/><Relationship Id="rId10" Type="http://schemas.openxmlformats.org/officeDocument/2006/relationships/hyperlink" Target="https://zh.wikipedia.org/wiki/%E6%B8%A9%E5%B8%A6" TargetMode="External"/><Relationship Id="rId4" Type="http://schemas.openxmlformats.org/officeDocument/2006/relationships/hyperlink" Target="https://zh.wikipedia.org/wiki/%E4%B8%80%E5%93%81%E7%B4%85" TargetMode="External"/><Relationship Id="rId9" Type="http://schemas.openxmlformats.org/officeDocument/2006/relationships/hyperlink" Target="https://zh.wikipedia.org/wiki/%E4%BA%9E%E7%86%B1%E5%B8%B6" TargetMode="External"/><Relationship Id="rId14" Type="http://schemas.openxmlformats.org/officeDocument/2006/relationships/hyperlink" Target="https://zh.wikipedia.org/wiki/%E6%9C%A8%E6%9C%AC%E6%A4%8D%E7%89%A9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>
              <a:latin typeface="Arial" charset="0"/>
              <a:ea typeface="宋体" charset="-122"/>
            </a:endParaRPr>
          </a:p>
        </p:txBody>
      </p:sp>
      <p:sp>
        <p:nvSpPr>
          <p:cNvPr id="5018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771C34-D08D-423F-AAA6-3B0E22424865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baseline="0" dirty="0" smtClean="0"/>
              <a:t>Using integer linear programming for RE as a </a:t>
            </a:r>
            <a:r>
              <a:rPr lang="en-US" altLang="zh-CN" baseline="0" dirty="0" err="1" smtClean="0"/>
              <a:t>blackbox</a:t>
            </a:r>
            <a:r>
              <a:rPr lang="en-US" altLang="zh-CN" baseline="0" dirty="0" smtClean="0"/>
              <a:t> solver is a challenging task.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First, with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the increase of entity pairs and candidate relations,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the variables and constraints encoded for ILP increase dramatically, which in return may consume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too much computing time and memory.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Second,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redundant information needs to be encoded cautiously.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For example,</a:t>
            </a:r>
            <a:r>
              <a:rPr lang="en-US" altLang="zh-CN" baseline="0" dirty="0" smtClean="0"/>
              <a:t> when we choose which city is the capital of Australia based on input data, the simple statistical methods, such as confidence summation, may easily lead to a wrong decision in this case.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baseline="0" dirty="0" smtClean="0"/>
              <a:t>So, </a:t>
            </a:r>
            <a:r>
              <a:rPr lang="en-US" altLang="zh-CN" sz="1200" dirty="0" smtClean="0">
                <a:solidFill>
                  <a:srgbClr val="FF0000"/>
                </a:solidFill>
              </a:rPr>
              <a:t>A efficient and effective global relation extractor is 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neede</a:t>
            </a:r>
            <a:r>
              <a:rPr lang="en-US" altLang="zh-CN" sz="1200" dirty="0" smtClean="0">
                <a:solidFill>
                  <a:srgbClr val="FF0000"/>
                </a:solidFill>
              </a:rPr>
              <a:t>.</a:t>
            </a:r>
            <a:endParaRPr lang="en-US" altLang="zh-CN" sz="1200" dirty="0" smtClea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FD9CB-E453-4248-A283-C6F253474EF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98857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zh-CN" altLang="en-US" smtClean="0"/>
              <a:t>实时事件检测与分析系统</a:t>
            </a:r>
            <a:r>
              <a:rPr lang="en-US" altLang="zh-CN" smtClean="0"/>
              <a:t>Ring</a:t>
            </a:r>
            <a:br>
              <a:rPr lang="en-US" altLang="zh-CN" smtClean="0"/>
            </a:br>
            <a:r>
              <a:rPr lang="zh-CN" altLang="en-US" smtClean="0"/>
              <a:t>事件检测，事件演化，热点词排行榜、微博统计</a:t>
            </a:r>
            <a:r>
              <a:rPr lang="en-US" altLang="zh-CN" smtClean="0"/>
              <a:t>(</a:t>
            </a:r>
            <a:r>
              <a:rPr lang="zh-CN" altLang="en-US" smtClean="0"/>
              <a:t>统计每天的微博数量、某类型微博数量、微博类型所占比例圆饼图</a:t>
            </a:r>
            <a:r>
              <a:rPr lang="en-US" altLang="zh-CN" smtClean="0"/>
              <a:t>)</a:t>
            </a:r>
            <a:r>
              <a:rPr lang="zh-CN" altLang="en-US" smtClean="0"/>
              <a:t>、人物事件库、用户分析（用户的相关微博、社交圈、核心朋友圈、标签）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微博人物画像系统</a:t>
            </a:r>
            <a:r>
              <a:rPr lang="en-US" altLang="zh-CN" smtClean="0"/>
              <a:t>--</a:t>
            </a:r>
            <a:r>
              <a:rPr lang="zh-CN" altLang="en-US" smtClean="0"/>
              <a:t>信息安全管理中心（吴老师）</a:t>
            </a:r>
            <a:br>
              <a:rPr lang="zh-CN" altLang="en-US" smtClean="0"/>
            </a:br>
            <a:r>
              <a:rPr lang="zh-CN" altLang="en-US" smtClean="0"/>
              <a:t>个人多维画像、社交分析（从图上看是根某用户相关的社交用户）、群体迁徙分析</a:t>
            </a:r>
            <a:r>
              <a:rPr lang="en-US" altLang="zh-CN" smtClean="0"/>
              <a:t>(</a:t>
            </a:r>
            <a:r>
              <a:rPr lang="zh-CN" altLang="en-US" smtClean="0"/>
              <a:t>没看明白</a:t>
            </a:r>
            <a:r>
              <a:rPr lang="en-US" altLang="zh-CN" smtClean="0"/>
              <a:t>)</a:t>
            </a:r>
            <a:r>
              <a:rPr lang="zh-CN" altLang="en-US" smtClean="0"/>
              <a:t>、群体情绪监测</a:t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20349E2-809F-435A-A538-77FBCEC69A85}" type="slidenum">
              <a:rPr lang="zh-CN" altLang="en-US" smtClean="0"/>
              <a:pPr/>
              <a:t>20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认定了</a:t>
            </a:r>
            <a:r>
              <a:rPr lang="en-US" altLang="zh-CN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13</a:t>
            </a:r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个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大戟属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，又称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翡翠塔属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3" tooltip="大戟科"/>
              </a:rPr>
              <a:t>大戟科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植物的一个属，包括了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2160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多种不同种类的植物，当中有些比较常见的，例如：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4" tooltip="一品红"/>
              </a:rPr>
              <a:t>一品红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5" tooltip="灯台草（页面不存在）"/>
              </a:rPr>
              <a:t>灯台草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等。大戟属植物是现时地球上其中一种生长范围极广的植物种属，主要在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6" tooltip="非洲"/>
              </a:rPr>
              <a:t>非洲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7" tooltip="美洲"/>
              </a:rPr>
              <a:t>美洲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8" tooltip="热带"/>
              </a:rPr>
              <a:t>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9" tooltip="亚热带"/>
              </a:rPr>
              <a:t>亚热带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地区生长，但在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0" tooltip="温带"/>
              </a:rPr>
              <a:t>温带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亦有发现。生长年期有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1" tooltip="一年生"/>
              </a:rPr>
              <a:t>一年生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或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2" tooltip="多年生"/>
              </a:rPr>
              <a:t>多年生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3" tooltip="草本植物"/>
              </a:rPr>
              <a:t>草本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4" tooltip="木本植物"/>
              </a:rPr>
              <a:t>木本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5" tooltip="灌木"/>
              </a:rPr>
              <a:t>灌木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6" tooltip="乔木"/>
              </a:rPr>
              <a:t>乔木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，而且都有树液。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仙人掌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smtClean="0">
                <a:latin typeface="Arial" charset="0"/>
              </a:rPr>
              <a:t>在已有研究基础上，我们针对普便存在的以难解易现象，深入分析了难解实例和易解实例的特性，猜想：在难易之间可能存在分离线，并思考了近似计算难解实例的可能性。</a:t>
            </a:r>
            <a:endParaRPr lang="en-US" altLang="zh-CN" smtClean="0">
              <a:latin typeface="Arial" charset="0"/>
            </a:endParaRPr>
          </a:p>
          <a:p>
            <a:r>
              <a:rPr lang="zh-CN" altLang="en-US" smtClean="0">
                <a:latin typeface="Arial" charset="0"/>
              </a:rPr>
              <a:t>例如：结合任务感知、数据感知、新型存储，开展大数据近似计算研究。</a:t>
            </a:r>
          </a:p>
        </p:txBody>
      </p:sp>
      <p:sp>
        <p:nvSpPr>
          <p:cNvPr id="110596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</a:endParaRPr>
          </a:p>
        </p:txBody>
      </p:sp>
      <p:sp>
        <p:nvSpPr>
          <p:cNvPr id="110597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</a:endParaRPr>
          </a:p>
        </p:txBody>
      </p:sp>
      <p:sp>
        <p:nvSpPr>
          <p:cNvPr id="110598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E623D8-FBCA-4B71-B08B-33DB3838EB75}" type="slidenum">
              <a:rPr lang="en-US" altLang="zh-CN" smtClean="0"/>
              <a:pPr/>
              <a:t>14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lvl="2" algn="just" eaLnBrk="1" hangingPunct="1">
              <a:lnSpc>
                <a:spcPct val="90000"/>
              </a:lnSpc>
              <a:spcBef>
                <a:spcPct val="20000"/>
              </a:spcBef>
            </a:pPr>
            <a:r>
              <a:rPr lang="zh-CN" altLang="en-US" smtClean="0">
                <a:latin typeface="Arial" charset="0"/>
              </a:rPr>
              <a:t>其中的关键是任务特征、数据特征和存储特征。</a:t>
            </a:r>
            <a:endParaRPr lang="en-US" altLang="zh-CN" smtClean="0">
              <a:latin typeface="Arial" charset="0"/>
            </a:endParaRPr>
          </a:p>
          <a:p>
            <a:pPr marL="0" lvl="2" algn="just" eaLnBrk="1" hangingPunct="1">
              <a:lnSpc>
                <a:spcPct val="90000"/>
              </a:lnSpc>
              <a:spcBef>
                <a:spcPct val="20000"/>
              </a:spcBef>
            </a:pPr>
            <a:r>
              <a:rPr lang="zh-CN" altLang="en-US" smtClean="0">
                <a:latin typeface="Arial" charset="0"/>
              </a:rPr>
              <a:t>例如：</a:t>
            </a:r>
            <a:r>
              <a:rPr lang="zh-CN" altLang="en-US" smtClean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rPr>
              <a:t>针对链接预测难题，如果发现预测目标是“好友”链接，则以两跳链接子图，近似预测目标。</a:t>
            </a:r>
            <a:endParaRPr lang="en-US" altLang="zh-CN" smtClean="0">
              <a:solidFill>
                <a:srgbClr val="000000"/>
              </a:solidFill>
              <a:latin typeface="楷体" pitchFamily="49" charset="-122"/>
              <a:ea typeface="楷体" pitchFamily="49" charset="-122"/>
            </a:endParaRPr>
          </a:p>
          <a:p>
            <a:pPr marL="0" lvl="2" algn="just" eaLnBrk="1" hangingPunct="1">
              <a:lnSpc>
                <a:spcPct val="90000"/>
              </a:lnSpc>
              <a:spcBef>
                <a:spcPct val="20000"/>
              </a:spcBef>
            </a:pPr>
            <a:r>
              <a:rPr lang="zh-CN" altLang="en-US" smtClean="0">
                <a:latin typeface="Arial" charset="0"/>
              </a:rPr>
              <a:t>其中的关键是，如何抽象并描述其中的任务特征。</a:t>
            </a:r>
            <a:endParaRPr lang="en-US" altLang="zh-CN" smtClean="0">
              <a:latin typeface="Arial" charset="0"/>
            </a:endParaRPr>
          </a:p>
          <a:p>
            <a:pPr marL="0" lvl="2" algn="just" eaLnBrk="1" hangingPunct="1">
              <a:lnSpc>
                <a:spcPct val="90000"/>
              </a:lnSpc>
              <a:spcBef>
                <a:spcPct val="20000"/>
              </a:spcBef>
            </a:pPr>
            <a:endParaRPr lang="zh-CN" altLang="en-US" smtClean="0">
              <a:latin typeface="Arial" charset="0"/>
            </a:endParaRPr>
          </a:p>
        </p:txBody>
      </p:sp>
      <p:sp>
        <p:nvSpPr>
          <p:cNvPr id="11162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</a:endParaRPr>
          </a:p>
        </p:txBody>
      </p:sp>
      <p:sp>
        <p:nvSpPr>
          <p:cNvPr id="11162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</a:endParaRPr>
          </a:p>
        </p:txBody>
      </p:sp>
      <p:sp>
        <p:nvSpPr>
          <p:cNvPr id="11162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2BDA8D-C26E-4BD4-9E0D-7637999A3FA6}" type="slidenum">
              <a:rPr lang="en-US" altLang="zh-CN" smtClean="0"/>
              <a:pPr/>
              <a:t>15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As we know,</a:t>
            </a:r>
            <a:r>
              <a:rPr lang="en-US" altLang="zh-CN" baseline="0" dirty="0" smtClean="0"/>
              <a:t> Relation extraction (RE) has been extensively studied due to its crucial role for many knowledge based applications, such as question answering, knowledge graph, and recommender system.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baseline="0" dirty="0" smtClean="0"/>
              <a:t>There are two types of relation extractors: local and global. The former identify relationships between entity pairs individually according to the local features of sentences; The latter make decisions by further considering joint features of the entire corpus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Global relation extractors are able to resolve conflict decisions, and to utilize the dependencies among extracted facts to improve the performance, commonly by formalizing RE as a constrained optimization problem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and solving RE with integer linear programming</a:t>
            </a:r>
            <a:br>
              <a:rPr lang="en-US" altLang="zh-CN" dirty="0" smtClean="0"/>
            </a:b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FD9CB-E453-4248-A283-C6F253474EFB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86645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baseline="0" dirty="0" smtClean="0"/>
              <a:t>Using integer linear programming for RE as a </a:t>
            </a:r>
            <a:r>
              <a:rPr lang="en-US" altLang="zh-CN" baseline="0" dirty="0" err="1" smtClean="0"/>
              <a:t>blackbox</a:t>
            </a:r>
            <a:r>
              <a:rPr lang="en-US" altLang="zh-CN" baseline="0" dirty="0" smtClean="0"/>
              <a:t> solver is a challenging task.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First, with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the increase of entity pairs and candidate relations,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the variables and constraints encoded for ILP increase dramatically, which in return may consume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too much computing time and memory.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Second,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redundant information needs to be encoded cautiously.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For example,</a:t>
            </a:r>
            <a:r>
              <a:rPr lang="en-US" altLang="zh-CN" baseline="0" dirty="0" smtClean="0"/>
              <a:t> when we choose which city is the capital of Australia based on input data, the simple statistical methods, such as confidence summation, may easily lead to a wrong decision in this case.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baseline="0" dirty="0" smtClean="0"/>
              <a:t>So, </a:t>
            </a:r>
            <a:r>
              <a:rPr lang="en-US" altLang="zh-CN" sz="1200" dirty="0" smtClean="0">
                <a:solidFill>
                  <a:srgbClr val="FF0000"/>
                </a:solidFill>
              </a:rPr>
              <a:t>A efficient and effective global relation extractor is 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neede</a:t>
            </a:r>
            <a:r>
              <a:rPr lang="en-US" altLang="zh-CN" sz="1200" dirty="0" smtClean="0">
                <a:solidFill>
                  <a:srgbClr val="FF0000"/>
                </a:solidFill>
              </a:rPr>
              <a:t>.</a:t>
            </a:r>
            <a:endParaRPr lang="en-US" altLang="zh-CN" sz="1200" dirty="0" smtClea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FD9CB-E453-4248-A283-C6F253474EFB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98857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97F5B-A7A0-455E-AFEC-08D381AFF3ED}" type="slidenum">
              <a:rPr lang="zh-CN" altLang="en-US"/>
              <a:pPr>
                <a:defRPr/>
              </a:pPr>
              <a:t>‹#›</a:t>
            </a:fld>
            <a:fld id="{23F7DC37-F9EB-4ABE-BCCC-12D9E07B9D4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28625" y="857250"/>
            <a:ext cx="82153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 Unicode MS" pitchFamily="34" charset="-122"/>
              </a:defRPr>
            </a:lvl1pPr>
            <a:lvl2pPr>
              <a:defRPr sz="2400" baseline="0">
                <a:latin typeface="Arial Unicode MS" pitchFamily="34" charset="-122"/>
              </a:defRPr>
            </a:lvl2pPr>
            <a:lvl3pPr>
              <a:buFont typeface="Wingdings" pitchFamily="2" charset="2"/>
              <a:buChar char="ü"/>
              <a:defRPr sz="1600" baseline="0">
                <a:latin typeface="Arial Unicode MS" pitchFamily="34" charset="-122"/>
              </a:defRPr>
            </a:lvl3pPr>
            <a:lvl4pPr>
              <a:defRPr baseline="0">
                <a:latin typeface="Arial Unicode MS" pitchFamily="34" charset="-122"/>
              </a:defRPr>
            </a:lvl4pPr>
            <a:lvl5pPr>
              <a:defRPr baseline="0">
                <a:latin typeface="Arial Unicode MS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224E6-15A8-4E74-8987-281A30D56C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A14C4F-C11C-4266-926C-EC342BB6FCA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8" name="图片 7" descr="Logo_Small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32170" y="35551"/>
            <a:ext cx="376334" cy="297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jpe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3.png"/><Relationship Id="rId7" Type="http://schemas.openxmlformats.org/officeDocument/2006/relationships/image" Target="../media/image63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mashuai@buaa.edu.cn" TargetMode="External"/><Relationship Id="rId2" Type="http://schemas.openxmlformats.org/officeDocument/2006/relationships/hyperlink" Target="http://mashuai.buaa.edu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ChangeArrowheads="1"/>
          </p:cNvSpPr>
          <p:nvPr/>
        </p:nvSpPr>
        <p:spPr bwMode="auto">
          <a:xfrm>
            <a:off x="362476" y="4379367"/>
            <a:ext cx="835292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3200" b="1" dirty="0" smtClean="0">
                <a:solidFill>
                  <a:srgbClr val="000099"/>
                </a:solidFill>
                <a:latin typeface="+mn-lt"/>
                <a:ea typeface="+mn-ea"/>
              </a:rPr>
              <a:t>马 帅</a:t>
            </a:r>
            <a:endParaRPr lang="en-US" altLang="zh-CN" sz="3200" b="1" dirty="0" smtClean="0">
              <a:solidFill>
                <a:srgbClr val="000099"/>
              </a:solidFill>
              <a:latin typeface="+mn-lt"/>
              <a:ea typeface="+mn-ea"/>
            </a:endParaRPr>
          </a:p>
        </p:txBody>
      </p:sp>
      <p:sp>
        <p:nvSpPr>
          <p:cNvPr id="15363" name="Rectangle 15"/>
          <p:cNvSpPr>
            <a:spLocks noRot="1" noChangeArrowheads="1"/>
          </p:cNvSpPr>
          <p:nvPr/>
        </p:nvSpPr>
        <p:spPr bwMode="auto">
          <a:xfrm>
            <a:off x="107504" y="404664"/>
            <a:ext cx="8964488" cy="183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40000"/>
              </a:lnSpc>
            </a:pP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大数据近似计算</a:t>
            </a:r>
            <a:endParaRPr lang="en-US" altLang="zh-CN" sz="4400" b="1" dirty="0" smtClean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15364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888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beihang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9124" y="5429264"/>
            <a:ext cx="4427099" cy="914400"/>
          </a:xfrm>
          <a:prstGeom prst="rect">
            <a:avLst/>
          </a:prstGeom>
        </p:spPr>
      </p:pic>
      <p:pic>
        <p:nvPicPr>
          <p:cNvPr id="9" name="图片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4952" y="5429264"/>
            <a:ext cx="3444172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See the source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2330" y="2264098"/>
            <a:ext cx="1950720" cy="1950720"/>
          </a:xfrm>
          <a:prstGeom prst="rect">
            <a:avLst/>
          </a:prstGeom>
          <a:noFill/>
        </p:spPr>
      </p:pic>
      <p:pic>
        <p:nvPicPr>
          <p:cNvPr id="23556" name="Picture 4" descr="See the source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330" y="4071942"/>
            <a:ext cx="1785950" cy="178595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数据近似技术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22413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，将查询数据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变换机器能够高效处理的较小量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3" name="组合 15"/>
          <p:cNvGrpSpPr/>
          <p:nvPr/>
        </p:nvGrpSpPr>
        <p:grpSpPr>
          <a:xfrm>
            <a:off x="2555776" y="2420888"/>
            <a:ext cx="4101097" cy="935534"/>
            <a:chOff x="2555776" y="3789040"/>
            <a:chExt cx="4101097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70787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105349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’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838362"/>
            <a:ext cx="8999984" cy="47095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平衡查询的效率和查询的准确性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10" name="组合 17"/>
          <p:cNvGrpSpPr/>
          <p:nvPr/>
        </p:nvGrpSpPr>
        <p:grpSpPr>
          <a:xfrm>
            <a:off x="142844" y="3857628"/>
            <a:ext cx="6768752" cy="1581274"/>
            <a:chOff x="1331640" y="2564904"/>
            <a:chExt cx="6768752" cy="1581274"/>
          </a:xfrm>
        </p:grpSpPr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2339752" y="3068960"/>
              <a:ext cx="4680520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  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=  HARD(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+ SOFT(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</a:t>
              </a:r>
            </a:p>
            <a:p>
              <a:pPr algn="ctr"/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                              </a:t>
              </a:r>
              <a:r>
                <a:rPr lang="en-US" altLang="zh-CN" sz="4000" b="1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×</a:t>
              </a:r>
              <a:endParaRPr lang="zh-CN" altLang="en-US" sz="2400" b="1" dirty="0">
                <a:latin typeface="Rockwell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31640" y="2564904"/>
              <a:ext cx="67687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  <a:ea typeface="黑体" pitchFamily="49" charset="-122"/>
                </a:rPr>
                <a:t>二八定律</a:t>
              </a:r>
              <a:r>
                <a:rPr lang="zh-CN" altLang="en-US" sz="2000" b="1" dirty="0" smtClean="0">
                  <a:ea typeface="黑体" pitchFamily="49" charset="-122"/>
                </a:rPr>
                <a:t>：</a:t>
              </a:r>
              <a:r>
                <a:rPr lang="zh-CN" altLang="en-US" sz="2000" dirty="0" smtClean="0">
                  <a:ea typeface="黑体" pitchFamily="49" charset="-122"/>
                </a:rPr>
                <a:t>在众多现象中，</a:t>
              </a:r>
              <a:r>
                <a:rPr lang="en-US" altLang="zh-CN" sz="2000" dirty="0" smtClean="0">
                  <a:ea typeface="黑体" pitchFamily="49" charset="-122"/>
                </a:rPr>
                <a:t>80%</a:t>
              </a:r>
              <a:r>
                <a:rPr lang="zh-CN" altLang="en-US" sz="2000" dirty="0" smtClean="0">
                  <a:ea typeface="黑体" pitchFamily="49" charset="-122"/>
                </a:rPr>
                <a:t>的结果取决于</a:t>
              </a:r>
              <a:r>
                <a:rPr lang="en-US" altLang="zh-CN" sz="2000" dirty="0" smtClean="0">
                  <a:ea typeface="黑体" pitchFamily="49" charset="-122"/>
                </a:rPr>
                <a:t>20%</a:t>
              </a:r>
              <a:r>
                <a:rPr lang="zh-CN" altLang="en-US" sz="2000" dirty="0" smtClean="0">
                  <a:ea typeface="黑体" pitchFamily="49" charset="-122"/>
                </a:rPr>
                <a:t>的原因</a:t>
              </a:r>
              <a:endParaRPr lang="zh-CN" altLang="en-US" sz="2000" dirty="0">
                <a:ea typeface="黑体" pitchFamily="49" charset="-122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1571" y="857232"/>
            <a:ext cx="3553833" cy="301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如一、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最短路径</a:t>
            </a:r>
            <a:r>
              <a:rPr lang="en-US" altLang="zh-CN" sz="3600" b="1" dirty="0" smtClean="0">
                <a:solidFill>
                  <a:srgbClr val="C00000"/>
                </a:solidFill>
                <a:ea typeface="黑体" pitchFamily="49" charset="-122"/>
              </a:rPr>
              <a:t>/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距离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610" y="5072074"/>
            <a:ext cx="8999984" cy="756710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在真实的公路网络和社会网络中，数据减少了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1/3!</a:t>
            </a:r>
          </a:p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是一种针对最短路径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距离的轻量级的通用的数据缩减技术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35496" y="1428736"/>
            <a:ext cx="5184576" cy="1785950"/>
          </a:xfrm>
        </p:spPr>
        <p:txBody>
          <a:bodyPr/>
          <a:lstStyle/>
          <a:p>
            <a:r>
              <a:rPr lang="zh-CN" altLang="en-US" sz="2000" dirty="0" smtClean="0">
                <a:ea typeface="黑体" pitchFamily="49" charset="-122"/>
              </a:rPr>
              <a:t>针对有权无向图，提出</a:t>
            </a:r>
            <a:r>
              <a:rPr lang="en-US" sz="2000" dirty="0" smtClean="0"/>
              <a:t> “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proxies</a:t>
            </a:r>
            <a:r>
              <a:rPr lang="en-US" sz="2000" dirty="0" smtClean="0"/>
              <a:t>”</a:t>
            </a:r>
            <a:r>
              <a:rPr lang="zh-CN" altLang="en-US" sz="2000" dirty="0" smtClean="0"/>
              <a:t>概念</a:t>
            </a:r>
            <a:endParaRPr lang="en-US" altLang="zh-CN" sz="2000" dirty="0" smtClean="0">
              <a:ea typeface="黑体" pitchFamily="49" charset="-122"/>
            </a:endParaRPr>
          </a:p>
          <a:p>
            <a:r>
              <a:rPr lang="zh-CN" altLang="en-US" sz="2000" dirty="0" smtClean="0">
                <a:ea typeface="黑体" pitchFamily="49" charset="-122"/>
              </a:rPr>
              <a:t>每个</a:t>
            </a:r>
            <a:r>
              <a:rPr lang="en-US" altLang="zh-CN" sz="2000" dirty="0" smtClean="0">
                <a:ea typeface="黑体" pitchFamily="49" charset="-122"/>
              </a:rPr>
              <a:t>proxy</a:t>
            </a:r>
            <a:r>
              <a:rPr lang="zh-CN" altLang="en-US" sz="2000" dirty="0" smtClean="0">
                <a:ea typeface="黑体" pitchFamily="49" charset="-122"/>
              </a:rPr>
              <a:t>代表了一个子图</a:t>
            </a:r>
            <a:r>
              <a:rPr lang="en-US" altLang="zh-CN" sz="2000" dirty="0" smtClean="0">
                <a:ea typeface="黑体" pitchFamily="49" charset="-122"/>
              </a:rPr>
              <a:t>DRA</a:t>
            </a:r>
            <a:r>
              <a:rPr lang="zh-CN" altLang="en-US" sz="2000" dirty="0" smtClean="0">
                <a:ea typeface="黑体" pitchFamily="49" charset="-122"/>
              </a:rPr>
              <a:t>中的顶点</a:t>
            </a:r>
            <a:r>
              <a:rPr lang="en-US" altLang="zh-CN" sz="2000" dirty="0" smtClean="0">
                <a:ea typeface="黑体" pitchFamily="49" charset="-122"/>
              </a:rPr>
              <a:t>(</a:t>
            </a:r>
            <a:r>
              <a:rPr lang="zh-CN" altLang="en-US" sz="2000" dirty="0" smtClean="0">
                <a:ea typeface="黑体" pitchFamily="49" charset="-122"/>
              </a:rPr>
              <a:t>互补重叠</a:t>
            </a:r>
            <a:r>
              <a:rPr lang="en-US" altLang="zh-CN" sz="2000" dirty="0" smtClean="0">
                <a:ea typeface="黑体" pitchFamily="49" charset="-122"/>
              </a:rPr>
              <a:t>)</a:t>
            </a:r>
          </a:p>
          <a:p>
            <a:r>
              <a:rPr lang="en-US" altLang="zh-CN" sz="2000" dirty="0" smtClean="0">
                <a:ea typeface="黑体" pitchFamily="49" charset="-122"/>
              </a:rPr>
              <a:t>Proxies </a:t>
            </a:r>
            <a:r>
              <a:rPr lang="zh-CN" altLang="en-US" sz="2000" dirty="0" smtClean="0">
                <a:ea typeface="黑体" pitchFamily="49" charset="-122"/>
              </a:rPr>
              <a:t>能够在</a:t>
            </a:r>
            <a:r>
              <a:rPr lang="en-US" altLang="zh-CN" sz="2000" dirty="0" smtClean="0">
                <a:ea typeface="黑体" pitchFamily="49" charset="-122"/>
              </a:rPr>
              <a:t>O(n)</a:t>
            </a:r>
            <a:r>
              <a:rPr lang="zh-CN" altLang="en-US" sz="2000" dirty="0" smtClean="0">
                <a:ea typeface="黑体" pitchFamily="49" charset="-122"/>
              </a:rPr>
              <a:t>时间内算出</a:t>
            </a:r>
            <a:endParaRPr lang="en-US" altLang="zh-CN" sz="2000" dirty="0" smtClean="0"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528" y="3857628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ea typeface="黑体" pitchFamily="49" charset="-122"/>
              </a:rPr>
              <a:t>关键性质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</a:rPr>
              <a:t>: </a:t>
            </a:r>
            <a:r>
              <a:rPr lang="zh-CN" altLang="en-US" sz="2000" dirty="0" smtClean="0">
                <a:ea typeface="黑体" pitchFamily="49" charset="-122"/>
              </a:rPr>
              <a:t>给定图</a:t>
            </a:r>
            <a:r>
              <a:rPr lang="en-US" altLang="zh-CN" sz="2000" dirty="0" smtClean="0">
                <a:ea typeface="黑体" pitchFamily="49" charset="-122"/>
              </a:rPr>
              <a:t>G</a:t>
            </a:r>
            <a:r>
              <a:rPr lang="zh-CN" altLang="en-US" sz="2000" dirty="0" smtClean="0">
                <a:ea typeface="黑体" pitchFamily="49" charset="-122"/>
              </a:rPr>
              <a:t>、顶点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smtClean="0">
                <a:ea typeface="黑体" pitchFamily="49" charset="-122"/>
              </a:rPr>
              <a:t>v</a:t>
            </a:r>
            <a:r>
              <a:rPr lang="zh-CN" altLang="en-US" sz="2000" dirty="0" smtClean="0">
                <a:ea typeface="黑体" pitchFamily="49" charset="-122"/>
              </a:rPr>
              <a:t>及其代理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，则：</a:t>
            </a:r>
            <a:endParaRPr lang="en-US" altLang="zh-CN" sz="2000" dirty="0" smtClean="0">
              <a:ea typeface="黑体" pitchFamily="49" charset="-122"/>
            </a:endParaRP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(1) path(u, v) =    path(u,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+   path(u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path(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(2) dist(u, v)   =   dist(u,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dist(u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 +   dist(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</p:txBody>
      </p:sp>
      <p:sp>
        <p:nvSpPr>
          <p:cNvPr id="8" name="矩形 7"/>
          <p:cNvSpPr/>
          <p:nvPr/>
        </p:nvSpPr>
        <p:spPr>
          <a:xfrm>
            <a:off x="89756" y="6027027"/>
            <a:ext cx="8964488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dirty="0" smtClean="0">
                <a:solidFill>
                  <a:srgbClr val="C00000"/>
                </a:solidFill>
                <a:ea typeface="黑体" pitchFamily="49" charset="-122"/>
              </a:rPr>
              <a:t>TKDE 2016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</a:p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dirty="0" smtClean="0">
                <a:solidFill>
                  <a:srgbClr val="C00000"/>
                </a:solidFill>
                <a:ea typeface="黑体" pitchFamily="49" charset="-122"/>
              </a:rPr>
              <a:t>ICDE 2017 (TKDE Extended Abstract)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  <a:endParaRPr lang="en-US" altLang="zh-CN" sz="1200" dirty="0" err="1" smtClean="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808166"/>
            <a:ext cx="9144000" cy="1031051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Dashun</a:t>
            </a:r>
            <a:r>
              <a:rPr lang="en-US" altLang="zh-CN" sz="1400" dirty="0" smtClean="0">
                <a:ea typeface="黑体" pitchFamily="49" charset="-122"/>
              </a:rPr>
              <a:t> Wang, Dino </a:t>
            </a:r>
            <a:r>
              <a:rPr lang="en-US" altLang="zh-CN" sz="1400" dirty="0" err="1" smtClean="0">
                <a:ea typeface="黑体" pitchFamily="49" charset="-122"/>
              </a:rPr>
              <a:t>Pedreschi</a:t>
            </a:r>
            <a:r>
              <a:rPr lang="en-US" altLang="zh-CN" sz="1400" dirty="0" smtClean="0">
                <a:ea typeface="黑体" pitchFamily="49" charset="-122"/>
              </a:rPr>
              <a:t>, </a:t>
            </a:r>
            <a:r>
              <a:rPr lang="en-US" altLang="zh-CN" sz="1400" dirty="0" err="1" smtClean="0">
                <a:ea typeface="黑体" pitchFamily="49" charset="-122"/>
              </a:rPr>
              <a:t>Chaoming</a:t>
            </a:r>
            <a:r>
              <a:rPr lang="en-US" altLang="zh-CN" sz="1400" dirty="0" smtClean="0">
                <a:ea typeface="黑体" pitchFamily="49" charset="-122"/>
              </a:rPr>
              <a:t> Song, </a:t>
            </a:r>
            <a:r>
              <a:rPr lang="en-US" altLang="zh-CN" sz="1400" dirty="0" err="1" smtClean="0">
                <a:ea typeface="黑体" pitchFamily="49" charset="-122"/>
              </a:rPr>
              <a:t>Fosca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Giannotti</a:t>
            </a:r>
            <a:r>
              <a:rPr lang="en-US" altLang="zh-CN" sz="1400" dirty="0" smtClean="0">
                <a:ea typeface="黑体" pitchFamily="49" charset="-122"/>
              </a:rPr>
              <a:t>, Albert-</a:t>
            </a:r>
            <a:r>
              <a:rPr lang="en-US" altLang="zh-CN" sz="1400" dirty="0" err="1" smtClean="0">
                <a:ea typeface="黑体" pitchFamily="49" charset="-122"/>
              </a:rPr>
              <a:t>László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Barabási</a:t>
            </a:r>
            <a:r>
              <a:rPr lang="en-US" altLang="zh-CN" sz="1400" dirty="0" smtClean="0">
                <a:ea typeface="黑体" pitchFamily="49" charset="-122"/>
              </a:rPr>
              <a:t>: Human mobility, social ties, and link prediction. KDD 2011.</a:t>
            </a:r>
          </a:p>
          <a:p>
            <a:pPr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Chungmok</a:t>
            </a:r>
            <a:r>
              <a:rPr lang="en-US" altLang="zh-CN" sz="1400" dirty="0" smtClean="0">
                <a:ea typeface="黑体" pitchFamily="49" charset="-122"/>
              </a:rPr>
              <a:t> Lee, Minh Pham, Norman Kim, </a:t>
            </a:r>
            <a:r>
              <a:rPr lang="en-US" altLang="zh-CN" sz="1400" dirty="0" err="1" smtClean="0">
                <a:ea typeface="黑体" pitchFamily="49" charset="-122"/>
              </a:rPr>
              <a:t>Myong</a:t>
            </a:r>
            <a:r>
              <a:rPr lang="en-US" altLang="zh-CN" sz="1400" dirty="0" smtClean="0">
                <a:ea typeface="黑体" pitchFamily="49" charset="-122"/>
              </a:rPr>
              <a:t> K. </a:t>
            </a:r>
            <a:r>
              <a:rPr lang="en-US" altLang="zh-CN" sz="1400" dirty="0" err="1" smtClean="0">
                <a:ea typeface="黑体" pitchFamily="49" charset="-122"/>
              </a:rPr>
              <a:t>Jeong</a:t>
            </a:r>
            <a:r>
              <a:rPr lang="en-US" altLang="zh-CN" sz="1400" dirty="0" smtClean="0">
                <a:ea typeface="黑体" pitchFamily="49" charset="-122"/>
              </a:rPr>
              <a:t>, Dennis K. J. Lin, </a:t>
            </a:r>
            <a:r>
              <a:rPr lang="en-US" altLang="zh-CN" sz="1400" dirty="0" err="1" smtClean="0">
                <a:ea typeface="黑体" pitchFamily="49" charset="-122"/>
              </a:rPr>
              <a:t>Wanpracha</a:t>
            </a:r>
            <a:r>
              <a:rPr lang="en-US" altLang="zh-CN" sz="1400" dirty="0" smtClean="0">
                <a:ea typeface="黑体" pitchFamily="49" charset="-122"/>
              </a:rPr>
              <a:t> Art </a:t>
            </a:r>
            <a:r>
              <a:rPr lang="en-US" altLang="zh-CN" sz="1400" dirty="0" err="1" smtClean="0">
                <a:ea typeface="黑体" pitchFamily="49" charset="-122"/>
              </a:rPr>
              <a:t>Chaovalitwongse</a:t>
            </a:r>
            <a:r>
              <a:rPr lang="en-US" altLang="zh-CN" sz="1400" dirty="0" smtClean="0">
                <a:ea typeface="黑体" pitchFamily="49" charset="-122"/>
              </a:rPr>
              <a:t>. A novel link prediction approach for scale-free networks. WWW  2014.</a:t>
            </a:r>
            <a:endParaRPr lang="zh-CN" altLang="en-US" sz="1400" dirty="0"/>
          </a:p>
        </p:txBody>
      </p:sp>
      <p:sp>
        <p:nvSpPr>
          <p:cNvPr id="24" name="圆角矩形 76"/>
          <p:cNvSpPr>
            <a:spLocks noChangeArrowheads="1"/>
          </p:cNvSpPr>
          <p:nvPr/>
        </p:nvSpPr>
        <p:spPr bwMode="auto">
          <a:xfrm>
            <a:off x="323528" y="908720"/>
            <a:ext cx="8496944" cy="1008111"/>
          </a:xfrm>
          <a:prstGeom prst="roundRect">
            <a:avLst>
              <a:gd name="adj" fmla="val 212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rIns="0" anchor="ctr"/>
          <a:lstStyle>
            <a:lvl1pPr marL="342900" indent="-3429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358775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链接预测：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b="1" dirty="0" smtClean="0">
                <a:latin typeface="+mn-ea"/>
              </a:rPr>
              <a:t> n</a:t>
            </a:r>
            <a:r>
              <a:rPr lang="zh-CN" altLang="en-US" sz="2000" b="1" dirty="0" smtClean="0">
                <a:latin typeface="+mn-ea"/>
              </a:rPr>
              <a:t>个顶点网络，</a:t>
            </a:r>
            <a:r>
              <a:rPr lang="en-US" altLang="zh-CN" sz="2000" b="1" dirty="0" smtClean="0">
                <a:latin typeface="+mn-ea"/>
              </a:rPr>
              <a:t>O(n</a:t>
            </a:r>
            <a:r>
              <a:rPr lang="en-US" altLang="zh-CN" sz="2000" b="1" baseline="30000" dirty="0" smtClean="0">
                <a:latin typeface="+mn-ea"/>
              </a:rPr>
              <a:t>2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个可能链接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dirty="0" smtClean="0">
                <a:latin typeface="+mn-ea"/>
                <a:ea typeface="+mn-ea"/>
              </a:rPr>
              <a:t> CPU</a:t>
            </a:r>
            <a:r>
              <a:rPr lang="zh-CN" altLang="en-US" sz="2000" dirty="0" smtClean="0">
                <a:latin typeface="+mn-ea"/>
                <a:ea typeface="+mn-ea"/>
              </a:rPr>
              <a:t>速度</a:t>
            </a:r>
            <a:r>
              <a:rPr lang="en-US" altLang="zh-CN" sz="2000" dirty="0" err="1" smtClean="0">
                <a:latin typeface="+mn-ea"/>
                <a:ea typeface="+mn-ea"/>
              </a:rPr>
              <a:t>XGHz</a:t>
            </a:r>
            <a:r>
              <a:rPr lang="en-US" altLang="zh-CN" sz="2000" dirty="0" smtClean="0">
                <a:latin typeface="+mn-ea"/>
                <a:ea typeface="+mn-ea"/>
              </a:rPr>
              <a:t>/s</a:t>
            </a:r>
            <a:r>
              <a:rPr lang="zh-CN" altLang="en-US" sz="2000" dirty="0" smtClean="0">
                <a:latin typeface="+mn-ea"/>
                <a:ea typeface="+mn-ea"/>
              </a:rPr>
              <a:t>，假定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个机器时钟处理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个顶点对。</a:t>
            </a:r>
            <a:endParaRPr kumimoji="0" lang="en-US" altLang="zh-CN" sz="2000" dirty="0"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784" y="2162303"/>
            <a:ext cx="7754416" cy="213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611560" y="4653136"/>
            <a:ext cx="7920880" cy="864096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多数链接预测算法仅仅预测一个可能链接子集，而不是整个网络所有可能的链接，如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[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ea typeface="+mn-ea"/>
              </a:rPr>
              <a:t>Dashun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  et al. 2011,Chungmok et al. 2014].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 animBg="1"/>
      <p:bldP spid="2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8720"/>
            <a:ext cx="8678768" cy="5237204"/>
          </a:xfrm>
        </p:spPr>
        <p:txBody>
          <a:bodyPr/>
          <a:lstStyle/>
          <a:p>
            <a:r>
              <a:rPr lang="zh-CN" altLang="en-US" sz="2400" dirty="0" smtClean="0"/>
              <a:t>直接采用非负矩阵分解的代价高</a:t>
            </a:r>
            <a:endParaRPr lang="en-US" altLang="zh-CN" sz="2400" dirty="0" smtClean="0"/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效率低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数据越稀疏，效果越差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数据近似技术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(Ensemble Enabled Sampling</a:t>
            </a:r>
            <a:r>
              <a:rPr lang="en-US" altLang="zh-CN" sz="2400" dirty="0" smtClean="0">
                <a:latin typeface="+mn-ea"/>
              </a:rPr>
              <a:t>)</a:t>
            </a:r>
          </a:p>
          <a:p>
            <a:pPr lvl="1">
              <a:spcBef>
                <a:spcPts val="576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采样要保证一定的覆盖率</a:t>
            </a:r>
            <a:endParaRPr lang="en-US" altLang="zh-CN" sz="1800" dirty="0" smtClean="0">
              <a:solidFill>
                <a:srgbClr val="0066CC"/>
              </a:solidFill>
            </a:endParaRPr>
          </a:p>
          <a:p>
            <a:pPr lvl="1">
              <a:spcBef>
                <a:spcPts val="2400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基于链接预测特征的抽样 </a:t>
            </a:r>
            <a:r>
              <a:rPr lang="en-US" altLang="zh-CN" sz="2000" dirty="0" smtClean="0">
                <a:solidFill>
                  <a:srgbClr val="0066CC"/>
                </a:solidFill>
              </a:rPr>
              <a:t>-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 smtClean="0">
                <a:solidFill>
                  <a:srgbClr val="0066CC"/>
                </a:solidFill>
              </a:rPr>
              <a:t>Triangles</a:t>
            </a:r>
          </a:p>
          <a:p>
            <a:pPr lvl="1">
              <a:spcBef>
                <a:spcPts val="1200"/>
              </a:spcBef>
            </a:pPr>
            <a:r>
              <a:rPr lang="zh-CN" altLang="en-US" sz="2000" dirty="0" smtClean="0">
                <a:solidFill>
                  <a:srgbClr val="FF0000"/>
                </a:solidFill>
              </a:rPr>
              <a:t>结合</a:t>
            </a:r>
            <a:r>
              <a:rPr lang="en-US" altLang="zh-CN" sz="2000" dirty="0" smtClean="0">
                <a:solidFill>
                  <a:srgbClr val="FF0000"/>
                </a:solidFill>
              </a:rPr>
              <a:t>Ensemble</a:t>
            </a:r>
            <a:r>
              <a:rPr lang="zh-CN" altLang="en-US" sz="2000" dirty="0" smtClean="0">
                <a:solidFill>
                  <a:srgbClr val="FF0000"/>
                </a:solidFill>
              </a:rPr>
              <a:t>的思想</a:t>
            </a:r>
            <a:r>
              <a:rPr lang="zh-CN" altLang="en-US" sz="2000" dirty="0" smtClean="0"/>
              <a:t>：链接</a:t>
            </a:r>
            <a:r>
              <a:rPr lang="en-US" altLang="zh-CN" sz="2000" dirty="0" smtClean="0"/>
              <a:t>e</a:t>
            </a:r>
            <a:r>
              <a:rPr lang="zh-CN" altLang="en-US" sz="2000" dirty="0" smtClean="0"/>
              <a:t>的预测分值是所有</a:t>
            </a:r>
            <a:r>
              <a:rPr lang="en-US" altLang="zh-CN" sz="2000" dirty="0" smtClean="0"/>
              <a:t>Ensemble</a:t>
            </a:r>
            <a:r>
              <a:rPr lang="zh-CN" altLang="en-US" sz="2000" dirty="0" smtClean="0"/>
              <a:t>中的最大值</a:t>
            </a:r>
            <a:endParaRPr lang="en-US" altLang="zh-CN" sz="2000" dirty="0" smtClean="0"/>
          </a:p>
          <a:p>
            <a:pPr>
              <a:spcBef>
                <a:spcPts val="1200"/>
              </a:spcBef>
            </a:pPr>
            <a:endParaRPr lang="en-US" altLang="zh-CN" sz="2400" dirty="0" smtClean="0"/>
          </a:p>
          <a:p>
            <a:pPr>
              <a:spcBef>
                <a:spcPts val="576"/>
              </a:spcBef>
            </a:pPr>
            <a:endParaRPr lang="zh-CN" altLang="en-US" sz="2800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3772" y="5929330"/>
            <a:ext cx="8676456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ea typeface="黑体" pitchFamily="49" charset="-122"/>
              </a:rPr>
              <a:t>Liang </a:t>
            </a:r>
            <a:r>
              <a:rPr lang="en-US" altLang="zh-CN" sz="1400" dirty="0" err="1" smtClean="0">
                <a:ea typeface="黑体" pitchFamily="49" charset="-122"/>
              </a:rPr>
              <a:t>Duan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Charu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Aggarwal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Scaling up Link Prediction with Ensembles, </a:t>
            </a:r>
            <a:r>
              <a:rPr lang="en-US" altLang="zh-CN" sz="1400" dirty="0" smtClean="0">
                <a:solidFill>
                  <a:srgbClr val="C00000"/>
                </a:solidFill>
                <a:ea typeface="黑体" pitchFamily="49" charset="-122"/>
              </a:rPr>
              <a:t>WSDM 2016 - </a:t>
            </a:r>
            <a:r>
              <a:rPr lang="en-US" altLang="zh-CN" sz="1400" dirty="0" smtClean="0">
                <a:solidFill>
                  <a:srgbClr val="C00000"/>
                </a:solidFill>
              </a:rPr>
              <a:t>Big Data Algorithms Session</a:t>
            </a:r>
            <a:r>
              <a:rPr lang="en-US" altLang="zh-CN" sz="1400" dirty="0" smtClean="0">
                <a:ea typeface="黑体" pitchFamily="49" charset="-122"/>
              </a:rPr>
              <a:t>.</a:t>
            </a:r>
          </a:p>
          <a:p>
            <a:r>
              <a:rPr lang="en-US" altLang="zh-CN" sz="1400" dirty="0" smtClean="0"/>
              <a:t>Liang </a:t>
            </a:r>
            <a:r>
              <a:rPr lang="en-US" altLang="zh-CN" sz="1400" dirty="0" err="1" smtClean="0"/>
              <a:t>Duan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Shuai</a:t>
            </a:r>
            <a:r>
              <a:rPr lang="en-US" altLang="zh-CN" sz="1400" dirty="0" smtClean="0"/>
              <a:t> Ma*, </a:t>
            </a:r>
            <a:r>
              <a:rPr lang="en-US" altLang="zh-CN" sz="1400" dirty="0" err="1" smtClean="0"/>
              <a:t>Charu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Aggarwal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Tiejun</a:t>
            </a:r>
            <a:r>
              <a:rPr lang="en-US" altLang="zh-CN" sz="1400" dirty="0" smtClean="0"/>
              <a:t> Ma, and </a:t>
            </a:r>
            <a:r>
              <a:rPr lang="en-US" altLang="zh-CN" sz="1400" dirty="0" err="1" smtClean="0"/>
              <a:t>Jinpeng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Huai</a:t>
            </a:r>
            <a:r>
              <a:rPr lang="en-US" altLang="zh-CN" sz="1400" dirty="0" smtClean="0"/>
              <a:t>, An Ensemble Approach to Link Prediction. </a:t>
            </a:r>
            <a:r>
              <a:rPr lang="en-US" altLang="zh-CN" sz="1400" dirty="0" smtClean="0">
                <a:solidFill>
                  <a:srgbClr val="C00000"/>
                </a:solidFill>
                <a:ea typeface="黑体" pitchFamily="49" charset="-122"/>
              </a:rPr>
              <a:t>TKDE, 29(11): 2402-2416, 2017.</a:t>
            </a:r>
            <a:endParaRPr lang="zh-CN" altLang="en-US" sz="1400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2708920"/>
            <a:ext cx="5489319" cy="537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05260" y="4143380"/>
          <a:ext cx="79243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35"/>
                <a:gridCol w="1145299"/>
                <a:gridCol w="2603729"/>
                <a:gridCol w="26037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小数据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大数据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YouTube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Friendster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31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Wikipedia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20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85918" y="5429264"/>
            <a:ext cx="5040560" cy="43204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同时提高了准确性和检测效率</a:t>
            </a:r>
            <a:r>
              <a:rPr lang="en-US" altLang="zh-CN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5076056" y="836712"/>
            <a:ext cx="3888432" cy="1296144"/>
            <a:chOff x="5220072" y="1520788"/>
            <a:chExt cx="3888432" cy="1296144"/>
          </a:xfrm>
        </p:grpSpPr>
        <p:grpSp>
          <p:nvGrpSpPr>
            <p:cNvPr id="5" name="组合 46"/>
            <p:cNvGrpSpPr/>
            <p:nvPr/>
          </p:nvGrpSpPr>
          <p:grpSpPr>
            <a:xfrm>
              <a:off x="5220072" y="1520788"/>
              <a:ext cx="3636404" cy="1296144"/>
              <a:chOff x="4860032" y="1232756"/>
              <a:chExt cx="3636404" cy="1296144"/>
            </a:xfrm>
          </p:grpSpPr>
          <p:sp>
            <p:nvSpPr>
              <p:cNvPr id="10" name="圆柱形 9"/>
              <p:cNvSpPr/>
              <p:nvPr/>
            </p:nvSpPr>
            <p:spPr>
              <a:xfrm>
                <a:off x="4860032" y="1628800"/>
                <a:ext cx="648072" cy="504056"/>
              </a:xfrm>
              <a:prstGeom prst="can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smtClean="0">
                    <a:solidFill>
                      <a:schemeClr val="tx1"/>
                    </a:solidFill>
                  </a:rPr>
                  <a:t>Data</a:t>
                </a:r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796136" y="1232756"/>
                <a:ext cx="1152128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CN" altLang="en-US" sz="1400" b="1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96136" y="2240868"/>
                <a:ext cx="1224136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err="1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err="1" smtClean="0">
                    <a:solidFill>
                      <a:schemeClr val="tx1"/>
                    </a:solidFill>
                  </a:rPr>
                  <a:t>n</a:t>
                </a:r>
                <a:endParaRPr lang="zh-CN" altLang="en-US" sz="1600" b="1" baseline="-250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00192" y="1628800"/>
                <a:ext cx="180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rgbClr val="000099"/>
                    </a:solidFill>
                    <a:latin typeface="仿宋" pitchFamily="49" charset="-122"/>
                    <a:ea typeface="仿宋" pitchFamily="49" charset="-122"/>
                  </a:rPr>
                  <a:t>．．．</a:t>
                </a:r>
                <a:endParaRPr lang="zh-CN" altLang="en-US" sz="2400" b="1" dirty="0">
                  <a:solidFill>
                    <a:srgbClr val="000099"/>
                  </a:solidFill>
                  <a:latin typeface="仿宋" pitchFamily="49" charset="-122"/>
                  <a:ea typeface="仿宋" pitchFamily="49" charset="-122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308304" y="1232757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4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308304" y="2240869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6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cxnSp>
            <p:nvCxnSpPr>
              <p:cNvPr id="19" name="直接箭头连接符 18"/>
              <p:cNvCxnSpPr>
                <a:stCxn id="10" idx="4"/>
                <a:endCxn id="12" idx="2"/>
              </p:cNvCxnSpPr>
              <p:nvPr/>
            </p:nvCxnSpPr>
            <p:spPr>
              <a:xfrm>
                <a:off x="5508104" y="1880828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10" idx="4"/>
                <a:endCxn id="11" idx="2"/>
              </p:cNvCxnSpPr>
              <p:nvPr/>
            </p:nvCxnSpPr>
            <p:spPr>
              <a:xfrm flipV="1">
                <a:off x="5508104" y="1376772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11" idx="6"/>
                <a:endCxn id="16" idx="1"/>
              </p:cNvCxnSpPr>
              <p:nvPr/>
            </p:nvCxnSpPr>
            <p:spPr>
              <a:xfrm>
                <a:off x="6948264" y="1376772"/>
                <a:ext cx="36004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12" idx="6"/>
                <a:endCxn id="17" idx="1"/>
              </p:cNvCxnSpPr>
              <p:nvPr/>
            </p:nvCxnSpPr>
            <p:spPr>
              <a:xfrm>
                <a:off x="7020272" y="2384884"/>
                <a:ext cx="288032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16" idx="3"/>
                <a:endCxn id="25" idx="0"/>
              </p:cNvCxnSpPr>
              <p:nvPr/>
            </p:nvCxnSpPr>
            <p:spPr>
              <a:xfrm>
                <a:off x="8316416" y="1376773"/>
                <a:ext cx="180020" cy="3240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17" idx="3"/>
                <a:endCxn id="25" idx="4"/>
              </p:cNvCxnSpPr>
              <p:nvPr/>
            </p:nvCxnSpPr>
            <p:spPr>
              <a:xfrm flipV="1">
                <a:off x="8316416" y="2132856"/>
                <a:ext cx="180020" cy="252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流程图: 联系 24"/>
            <p:cNvSpPr/>
            <p:nvPr/>
          </p:nvSpPr>
          <p:spPr>
            <a:xfrm>
              <a:off x="8604448" y="1988840"/>
              <a:ext cx="504056" cy="432048"/>
            </a:xfrm>
            <a:prstGeom prst="flowChartConnector">
              <a:avLst/>
            </a:prstGeom>
            <a:solidFill>
              <a:schemeClr val="accent3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b="1" dirty="0" smtClean="0">
                  <a:solidFill>
                    <a:srgbClr val="FF0000"/>
                  </a:solidFill>
                </a:rPr>
                <a:t>max</a:t>
              </a:r>
              <a:endParaRPr lang="zh-CN" altLang="en-US" sz="1400" b="1" dirty="0" smtClean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87"/>
          <p:cNvGrpSpPr>
            <a:grpSpLocks/>
          </p:cNvGrpSpPr>
          <p:nvPr/>
        </p:nvGrpSpPr>
        <p:grpSpPr bwMode="auto">
          <a:xfrm>
            <a:off x="4572000" y="3937000"/>
            <a:ext cx="4300538" cy="2143125"/>
            <a:chOff x="4572000" y="3401220"/>
            <a:chExt cx="4300554" cy="2143125"/>
          </a:xfrm>
        </p:grpSpPr>
        <p:cxnSp>
          <p:nvCxnSpPr>
            <p:cNvPr id="53" name="直接连接符 52">
              <a:extLst>
                <a:ext uri="{FF2B5EF4-FFF2-40B4-BE49-F238E27FC236}"/>
              </a:extLst>
            </p:cNvPr>
            <p:cNvCxnSpPr>
              <a:endCxn id="49" idx="2"/>
            </p:cNvCxnSpPr>
            <p:nvPr/>
          </p:nvCxnSpPr>
          <p:spPr>
            <a:xfrm>
              <a:off x="4572000" y="4502945"/>
              <a:ext cx="2428884" cy="6842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/>
              </a:extLst>
            </p:cNvPr>
            <p:cNvCxnSpPr>
              <a:cxnSpLocks/>
            </p:cNvCxnSpPr>
            <p:nvPr/>
          </p:nvCxnSpPr>
          <p:spPr>
            <a:xfrm flipV="1">
              <a:off x="4591050" y="4496595"/>
              <a:ext cx="240983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/>
              </a:extLst>
            </p:cNvPr>
            <p:cNvCxnSpPr>
              <a:cxnSpLocks/>
              <a:endCxn id="47" idx="2"/>
            </p:cNvCxnSpPr>
            <p:nvPr/>
          </p:nvCxnSpPr>
          <p:spPr>
            <a:xfrm flipV="1">
              <a:off x="4572000" y="3758408"/>
              <a:ext cx="2428884" cy="74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组合 21"/>
            <p:cNvGrpSpPr>
              <a:grpSpLocks/>
            </p:cNvGrpSpPr>
            <p:nvPr/>
          </p:nvGrpSpPr>
          <p:grpSpPr bwMode="auto">
            <a:xfrm>
              <a:off x="7000892" y="3401220"/>
              <a:ext cx="1871662" cy="2143125"/>
              <a:chOff x="2143125" y="1000113"/>
              <a:chExt cx="2571751" cy="2143137"/>
            </a:xfrm>
          </p:grpSpPr>
          <p:sp>
            <p:nvSpPr>
              <p:cNvPr id="47" name="椭圆 4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14" y="1000113"/>
                <a:ext cx="2571762" cy="714379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500" b="1" kern="0" dirty="0">
                    <a:solidFill>
                      <a:srgbClr val="000000"/>
                    </a:solidFill>
                    <a:latin typeface="Arial Unicode MS" panose="020B0604020202020204" pitchFamily="34" charset="-122"/>
                    <a:ea typeface="黑体" pitchFamily="49" charset="-122"/>
                  </a:rPr>
                  <a:t>查询近似</a:t>
                </a:r>
                <a:endParaRPr lang="zh-CN" altLang="zh-CN" sz="2500" b="1" kern="0" dirty="0">
                  <a:solidFill>
                    <a:srgbClr val="000000"/>
                  </a:solidFill>
                  <a:latin typeface="Arial Unicode MS" panose="020B0604020202020204" pitchFamily="34" charset="-122"/>
                  <a:ea typeface="黑体" pitchFamily="49" charset="-122"/>
                </a:endParaRPr>
              </a:p>
            </p:txBody>
          </p:sp>
          <p:sp>
            <p:nvSpPr>
              <p:cNvPr id="48" name="椭圆 47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14" y="1714492"/>
                <a:ext cx="2567399" cy="714379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500" b="1" kern="0" dirty="0">
                    <a:solidFill>
                      <a:srgbClr val="000000"/>
                    </a:solidFill>
                    <a:latin typeface="Arial Unicode MS" panose="020B0604020202020204" pitchFamily="34" charset="-122"/>
                    <a:ea typeface="黑体" pitchFamily="49" charset="-122"/>
                  </a:rPr>
                  <a:t>数据近似</a:t>
                </a:r>
              </a:p>
            </p:txBody>
          </p:sp>
          <p:sp>
            <p:nvSpPr>
              <p:cNvPr id="49" name="椭圆 36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14" y="2428871"/>
                <a:ext cx="2554312" cy="714379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500" b="1" kern="0" dirty="0">
                    <a:solidFill>
                      <a:srgbClr val="000000"/>
                    </a:solidFill>
                    <a:latin typeface="Arial Unicode MS" panose="020B0604020202020204" pitchFamily="34" charset="-122"/>
                    <a:ea typeface="黑体" pitchFamily="49" charset="-122"/>
                  </a:rPr>
                  <a:t>数据质量</a:t>
                </a:r>
              </a:p>
            </p:txBody>
          </p:sp>
        </p:grpSp>
      </p:grpSp>
      <p:pic>
        <p:nvPicPr>
          <p:cNvPr id="32" name="Picture 19">
            <a:extLst>
              <a:ext uri="{FF2B5EF4-FFF2-40B4-BE49-F238E27FC236}"/>
            </a:extLst>
          </p:cNvPr>
          <p:cNvPicPr>
            <a:picLocks noChangeArrowheads="1"/>
          </p:cNvPicPr>
          <p:nvPr/>
        </p:nvPicPr>
        <p:blipFill>
          <a:blip r:embed="rId3" cstate="print">
            <a:lum/>
          </a:blip>
          <a:srcRect/>
          <a:stretch>
            <a:fillRect/>
          </a:stretch>
        </p:blipFill>
        <p:spPr bwMode="auto">
          <a:xfrm>
            <a:off x="3275374" y="989915"/>
            <a:ext cx="2403648" cy="9720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3" name="矩形 32">
            <a:extLst>
              <a:ext uri="{FF2B5EF4-FFF2-40B4-BE49-F238E27FC236}"/>
            </a:extLst>
          </p:cNvPr>
          <p:cNvSpPr/>
          <p:nvPr/>
        </p:nvSpPr>
        <p:spPr bwMode="auto">
          <a:xfrm>
            <a:off x="3122613" y="1971675"/>
            <a:ext cx="2771775" cy="1814513"/>
          </a:xfrm>
          <a:prstGeom prst="rect">
            <a:avLst/>
          </a:prstGeom>
        </p:spPr>
        <p:txBody>
          <a:bodyPr lIns="36000" rIns="3600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latin typeface="Arial Unicode MS" panose="020B0604020202020204" pitchFamily="34" charset="-122"/>
                <a:ea typeface="黑体" pitchFamily="49" charset="-122"/>
              </a:rPr>
              <a:t>联邦大数据战略</a:t>
            </a:r>
            <a:endParaRPr lang="en-US" altLang="zh-CN" sz="2800" kern="0" dirty="0">
              <a:latin typeface="Arial Unicode MS" panose="020B0604020202020204" pitchFamily="34" charset="-122"/>
              <a:ea typeface="黑体" pitchFamily="49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latin typeface="Arial Unicode MS" panose="020B0604020202020204" pitchFamily="34" charset="-122"/>
                <a:ea typeface="黑体" pitchFamily="49" charset="-122"/>
              </a:rPr>
              <a:t>与美国情报战略</a:t>
            </a:r>
            <a:endParaRPr lang="zh-CN" altLang="en-US" sz="28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/>
            </a:extLst>
          </p:cNvPr>
          <p:cNvSpPr/>
          <p:nvPr/>
        </p:nvSpPr>
        <p:spPr bwMode="auto">
          <a:xfrm>
            <a:off x="6118225" y="1971675"/>
            <a:ext cx="2771775" cy="954088"/>
          </a:xfrm>
          <a:prstGeom prst="rect">
            <a:avLst/>
          </a:prstGeom>
        </p:spPr>
        <p:txBody>
          <a:bodyPr lIns="36000" rIns="3600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ysClr val="windowText" lastClr="000000"/>
                </a:solidFill>
                <a:latin typeface="Arial Unicode MS" panose="020B0604020202020204" pitchFamily="34" charset="-122"/>
                <a:ea typeface="黑体" pitchFamily="49" charset="-122"/>
              </a:rPr>
              <a:t>大数据产业推动</a:t>
            </a:r>
            <a:endParaRPr lang="en-US" altLang="zh-CN" sz="2800" kern="0" dirty="0">
              <a:solidFill>
                <a:sysClr val="windowText" lastClr="000000"/>
              </a:solidFill>
              <a:latin typeface="Arial Unicode MS" panose="020B0604020202020204" pitchFamily="34" charset="-122"/>
              <a:ea typeface="黑体" pitchFamily="49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ysClr val="windowText" lastClr="000000"/>
                </a:solidFill>
                <a:latin typeface="Arial Unicode MS" panose="020B0604020202020204" pitchFamily="34" charset="-122"/>
                <a:ea typeface="黑体" pitchFamily="49" charset="-122"/>
              </a:rPr>
              <a:t>全球经济发展</a:t>
            </a:r>
            <a:endParaRPr lang="en-US" altLang="zh-CN" sz="2800" kern="0" dirty="0">
              <a:solidFill>
                <a:sysClr val="windowText" lastClr="000000"/>
              </a:solidFill>
              <a:latin typeface="Arial Unicode MS" panose="020B0604020202020204" pitchFamily="34" charset="-122"/>
              <a:ea typeface="黑体" pitchFamily="49" charset="-122"/>
            </a:endParaRPr>
          </a:p>
        </p:txBody>
      </p:sp>
      <p:sp>
        <p:nvSpPr>
          <p:cNvPr id="66566" name="灯片编号占位符 3"/>
          <p:cNvSpPr txBox="1">
            <a:spLocks/>
          </p:cNvSpPr>
          <p:nvPr/>
        </p:nvSpPr>
        <p:spPr bwMode="auto">
          <a:xfrm>
            <a:off x="8628063" y="357188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fld id="{F646D606-AB9B-4D86-9373-DBBE4F9560C6}" type="slidenum">
              <a:rPr lang="zh-CN" altLang="en-US" sz="20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 eaLnBrk="1" hangingPunct="1"/>
              <a:t>14</a:t>
            </a:fld>
            <a:endParaRPr lang="zh-CN" altLang="en-US" sz="200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/>
            </a:extLst>
          </p:cNvPr>
          <p:cNvSpPr/>
          <p:nvPr/>
        </p:nvSpPr>
        <p:spPr bwMode="auto">
          <a:xfrm>
            <a:off x="125413" y="1985963"/>
            <a:ext cx="2771775" cy="1814512"/>
          </a:xfrm>
          <a:prstGeom prst="rect">
            <a:avLst/>
          </a:prstGeom>
        </p:spPr>
        <p:txBody>
          <a:bodyPr lIns="36000" rIns="3600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latin typeface="Arial Unicode MS" pitchFamily="34" charset="-122"/>
                <a:ea typeface="黑体" pitchFamily="49" charset="-122"/>
                <a:cs typeface="Arial" pitchFamily="34" charset="0"/>
              </a:rPr>
              <a:t>国家大数据战略</a:t>
            </a:r>
            <a:endParaRPr lang="en-US" altLang="zh-CN" sz="2800" kern="0" dirty="0">
              <a:latin typeface="Arial Unicode MS" pitchFamily="34" charset="-122"/>
              <a:ea typeface="黑体" pitchFamily="49" charset="-122"/>
              <a:cs typeface="Arial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latin typeface="Arial Unicode MS" pitchFamily="34" charset="-122"/>
                <a:ea typeface="黑体" pitchFamily="49" charset="-122"/>
                <a:cs typeface="Arial" pitchFamily="34" charset="0"/>
              </a:rPr>
              <a:t>与网络强国建设</a:t>
            </a:r>
          </a:p>
        </p:txBody>
      </p:sp>
      <p:cxnSp>
        <p:nvCxnSpPr>
          <p:cNvPr id="25" name="直接连接符 24">
            <a:extLst>
              <a:ext uri="{FF2B5EF4-FFF2-40B4-BE49-F238E27FC236}"/>
            </a:extLst>
          </p:cNvPr>
          <p:cNvCxnSpPr/>
          <p:nvPr/>
        </p:nvCxnSpPr>
        <p:spPr>
          <a:xfrm>
            <a:off x="-30163" y="2892425"/>
            <a:ext cx="9180513" cy="1588"/>
          </a:xfrm>
          <a:prstGeom prst="line">
            <a:avLst/>
          </a:prstGeom>
          <a:ln w="2540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 cstate="print">
            <a:lum bright="15000" contrast="30000"/>
          </a:blip>
          <a:stretch>
            <a:fillRect/>
          </a:stretch>
        </p:blipFill>
        <p:spPr>
          <a:xfrm>
            <a:off x="143738" y="989915"/>
            <a:ext cx="2739394" cy="97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图片 4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5" cstate="print">
            <a:lum/>
          </a:blip>
          <a:stretch>
            <a:fillRect/>
          </a:stretch>
        </p:blipFill>
        <p:spPr>
          <a:xfrm>
            <a:off x="6071264" y="975742"/>
            <a:ext cx="2959333" cy="97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7" name="标题 1">
            <a:extLst>
              <a:ext uri="{FF2B5EF4-FFF2-40B4-BE49-F238E27FC236}"/>
            </a:extLst>
          </p:cNvPr>
          <p:cNvSpPr txBox="1">
            <a:spLocks/>
          </p:cNvSpPr>
          <p:nvPr/>
        </p:nvSpPr>
        <p:spPr bwMode="auto">
          <a:xfrm>
            <a:off x="285750" y="71438"/>
            <a:ext cx="8358188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zh-CN" altLang="en-US" sz="3600" b="1" kern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+mj-cs"/>
              </a:rPr>
              <a:t>研究方向面临的机遇与挑战</a:t>
            </a:r>
          </a:p>
        </p:txBody>
      </p:sp>
      <p:grpSp>
        <p:nvGrpSpPr>
          <p:cNvPr id="6" name="组合 75"/>
          <p:cNvGrpSpPr>
            <a:grpSpLocks/>
          </p:cNvGrpSpPr>
          <p:nvPr/>
        </p:nvGrpSpPr>
        <p:grpSpPr bwMode="auto">
          <a:xfrm>
            <a:off x="214313" y="3937000"/>
            <a:ext cx="4357687" cy="2143125"/>
            <a:chOff x="214282" y="3401220"/>
            <a:chExt cx="4357718" cy="2143125"/>
          </a:xfrm>
        </p:grpSpPr>
        <p:cxnSp>
          <p:nvCxnSpPr>
            <p:cNvPr id="63" name="直接连接符 62">
              <a:extLst>
                <a:ext uri="{FF2B5EF4-FFF2-40B4-BE49-F238E27FC236}"/>
              </a:extLst>
            </p:cNvPr>
            <p:cNvCxnSpPr>
              <a:endCxn id="43" idx="6"/>
            </p:cNvCxnSpPr>
            <p:nvPr/>
          </p:nvCxnSpPr>
          <p:spPr>
            <a:xfrm rot="10800000" flipV="1">
              <a:off x="2073257" y="4501358"/>
              <a:ext cx="2498743" cy="6858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/>
              </a:extLst>
            </p:cNvPr>
            <p:cNvCxnSpPr>
              <a:cxnSpLocks/>
              <a:endCxn id="42" idx="6"/>
            </p:cNvCxnSpPr>
            <p:nvPr/>
          </p:nvCxnSpPr>
          <p:spPr>
            <a:xfrm rot="10800000">
              <a:off x="2082782" y="4501358"/>
              <a:ext cx="24892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/>
              </a:extLst>
            </p:cNvPr>
            <p:cNvCxnSpPr>
              <a:cxnSpLocks/>
              <a:endCxn id="41" idx="6"/>
            </p:cNvCxnSpPr>
            <p:nvPr/>
          </p:nvCxnSpPr>
          <p:spPr>
            <a:xfrm rot="10800000">
              <a:off x="2085957" y="3758408"/>
              <a:ext cx="2486043" cy="7429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" name="组合 21"/>
            <p:cNvGrpSpPr>
              <a:grpSpLocks/>
            </p:cNvGrpSpPr>
            <p:nvPr/>
          </p:nvGrpSpPr>
          <p:grpSpPr bwMode="auto">
            <a:xfrm>
              <a:off x="214282" y="3401220"/>
              <a:ext cx="1871664" cy="2143125"/>
              <a:chOff x="2143125" y="1000113"/>
              <a:chExt cx="2571752" cy="2143137"/>
            </a:xfrm>
          </p:grpSpPr>
          <p:sp>
            <p:nvSpPr>
              <p:cNvPr id="41" name="椭圆 4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25" y="1000113"/>
                <a:ext cx="2571767" cy="714379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500" b="1" kern="0" dirty="0">
                    <a:solidFill>
                      <a:srgbClr val="FF0000"/>
                    </a:solidFill>
                    <a:latin typeface="Arial Unicode MS" panose="020B0604020202020204" pitchFamily="34" charset="-122"/>
                    <a:ea typeface="黑体" pitchFamily="49" charset="-122"/>
                  </a:rPr>
                  <a:t>任务感知</a:t>
                </a:r>
                <a:endParaRPr lang="zh-CN" altLang="zh-CN" sz="2500" b="1" kern="0" dirty="0">
                  <a:solidFill>
                    <a:srgbClr val="FF0000"/>
                  </a:solidFill>
                  <a:latin typeface="Arial Unicode MS" panose="020B0604020202020204" pitchFamily="34" charset="-122"/>
                  <a:ea typeface="黑体" pitchFamily="49" charset="-122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25" y="1714492"/>
                <a:ext cx="2567404" cy="714379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500" b="1" kern="0" dirty="0">
                    <a:solidFill>
                      <a:srgbClr val="FF0000"/>
                    </a:solidFill>
                    <a:latin typeface="Arial Unicode MS" panose="020B0604020202020204" pitchFamily="34" charset="-122"/>
                    <a:ea typeface="黑体" pitchFamily="49" charset="-122"/>
                  </a:rPr>
                  <a:t>数据感知</a:t>
                </a:r>
              </a:p>
            </p:txBody>
          </p:sp>
          <p:sp>
            <p:nvSpPr>
              <p:cNvPr id="43" name="椭圆 36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25" y="2428871"/>
                <a:ext cx="2554317" cy="714379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500" b="1" kern="0" dirty="0">
                    <a:solidFill>
                      <a:srgbClr val="FF0000"/>
                    </a:solidFill>
                    <a:latin typeface="Arial Unicode MS" panose="020B0604020202020204" pitchFamily="34" charset="-122"/>
                    <a:ea typeface="黑体" pitchFamily="49" charset="-122"/>
                  </a:rPr>
                  <a:t>新型存储</a:t>
                </a:r>
              </a:p>
            </p:txBody>
          </p:sp>
        </p:grpSp>
      </p:grpSp>
      <p:sp>
        <p:nvSpPr>
          <p:cNvPr id="45" name="椭圆 44">
            <a:extLst>
              <a:ext uri="{FF2B5EF4-FFF2-40B4-BE49-F238E27FC236}"/>
            </a:extLst>
          </p:cNvPr>
          <p:cNvSpPr/>
          <p:nvPr/>
        </p:nvSpPr>
        <p:spPr>
          <a:xfrm>
            <a:off x="3643313" y="4108450"/>
            <a:ext cx="1800225" cy="1798638"/>
          </a:xfrm>
          <a:prstGeom prst="ellipse">
            <a:avLst/>
          </a:prstGeom>
          <a:solidFill>
            <a:srgbClr val="E2FBF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rgbClr val="FF0000"/>
                </a:solidFill>
                <a:latin typeface="Arial Unicode MS" panose="020B0604020202020204" pitchFamily="34" charset="-122"/>
              </a:rPr>
              <a:t>大数据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rgbClr val="FF0000"/>
                </a:solidFill>
                <a:latin typeface="Arial Unicode MS" panose="020B0604020202020204" pitchFamily="34" charset="-122"/>
              </a:rPr>
              <a:t>近似</a:t>
            </a:r>
            <a:endParaRPr lang="en-US" altLang="zh-CN" sz="2500" b="1" dirty="0">
              <a:solidFill>
                <a:srgbClr val="FF0000"/>
              </a:solidFill>
              <a:latin typeface="Arial Unicode MS" panose="020B0604020202020204" pitchFamily="3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rgbClr val="FF0000"/>
                </a:solidFill>
                <a:latin typeface="Arial Unicode MS" panose="020B0604020202020204" pitchFamily="34" charset="-122"/>
              </a:rPr>
              <a:t>计算</a:t>
            </a:r>
          </a:p>
        </p:txBody>
      </p:sp>
      <p:grpSp>
        <p:nvGrpSpPr>
          <p:cNvPr id="8" name="组合 90"/>
          <p:cNvGrpSpPr>
            <a:grpSpLocks/>
          </p:cNvGrpSpPr>
          <p:nvPr/>
        </p:nvGrpSpPr>
        <p:grpSpPr bwMode="auto">
          <a:xfrm>
            <a:off x="63500" y="2976563"/>
            <a:ext cx="9023350" cy="3830637"/>
            <a:chOff x="64206" y="2969432"/>
            <a:chExt cx="9022756" cy="3830992"/>
          </a:xfrm>
        </p:grpSpPr>
        <p:grpSp>
          <p:nvGrpSpPr>
            <p:cNvPr id="9" name="组合 85"/>
            <p:cNvGrpSpPr>
              <a:grpSpLocks/>
            </p:cNvGrpSpPr>
            <p:nvPr/>
          </p:nvGrpSpPr>
          <p:grpSpPr bwMode="auto">
            <a:xfrm>
              <a:off x="5715008" y="3657714"/>
              <a:ext cx="2962296" cy="3142710"/>
              <a:chOff x="415896" y="3142848"/>
              <a:chExt cx="2962296" cy="3142710"/>
            </a:xfrm>
          </p:grpSpPr>
          <p:sp>
            <p:nvSpPr>
              <p:cNvPr id="66577" name="矩形 60"/>
              <p:cNvSpPr>
                <a:spLocks noChangeArrowheads="1"/>
              </p:cNvSpPr>
              <p:nvPr/>
            </p:nvSpPr>
            <p:spPr bwMode="auto">
              <a:xfrm>
                <a:off x="1273152" y="3142848"/>
                <a:ext cx="1441460" cy="47705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36000" rIns="36000">
                <a:spAutoFit/>
              </a:bodyPr>
              <a:lstStyle/>
              <a:p>
                <a:pPr algn="ctr" eaLnBrk="1" hangingPunct="1"/>
                <a:r>
                  <a:rPr lang="zh-CN" altLang="en-US" sz="2500" b="1">
                    <a:solidFill>
                      <a:srgbClr val="FF0000"/>
                    </a:solidFill>
                    <a:latin typeface="Arial Unicode MS" pitchFamily="34" charset="-122"/>
                    <a:ea typeface="黑体" pitchFamily="49" charset="-122"/>
                  </a:rPr>
                  <a:t>难</a:t>
                </a:r>
                <a:r>
                  <a:rPr lang="zh-CN" altLang="en-US" sz="2500" b="1">
                    <a:latin typeface="Arial Unicode MS" pitchFamily="34" charset="-122"/>
                    <a:ea typeface="黑体" pitchFamily="49" charset="-122"/>
                  </a:rPr>
                  <a:t>解实例</a:t>
                </a:r>
                <a:endParaRPr lang="en-US" altLang="zh-CN" sz="2500" b="1">
                  <a:latin typeface="Arial Unicode MS" pitchFamily="34" charset="-122"/>
                  <a:ea typeface="黑体" pitchFamily="49" charset="-122"/>
                </a:endParaRPr>
              </a:p>
            </p:txBody>
          </p:sp>
          <p:pic>
            <p:nvPicPr>
              <p:cNvPr id="66578" name="Picture 4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71490" y="3578226"/>
                <a:ext cx="2571750" cy="1862138"/>
              </a:xfrm>
              <a:prstGeom prst="rect">
                <a:avLst/>
              </a:prstGeom>
              <a:noFill/>
              <a:ln w="12700">
                <a:solidFill>
                  <a:srgbClr val="0000FF"/>
                </a:solidFill>
                <a:miter lim="800000"/>
                <a:headEnd/>
                <a:tailEnd/>
              </a:ln>
            </p:spPr>
          </p:pic>
          <p:sp>
            <p:nvSpPr>
              <p:cNvPr id="80" name="矩形 79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1265479" y="3623074"/>
                <a:ext cx="1449292" cy="176387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00" dirty="0">
                  <a:solidFill>
                    <a:srgbClr val="FFFFFF"/>
                  </a:solidFill>
                  <a:latin typeface="Arial Unicode MS" panose="020B0604020202020204" pitchFamily="34" charset="-122"/>
                </a:endParaRPr>
              </a:p>
            </p:txBody>
          </p:sp>
          <p:sp>
            <p:nvSpPr>
              <p:cNvPr id="66580" name="矩形 71"/>
              <p:cNvSpPr>
                <a:spLocks noChangeArrowheads="1"/>
              </p:cNvSpPr>
              <p:nvPr/>
            </p:nvSpPr>
            <p:spPr bwMode="auto">
              <a:xfrm>
                <a:off x="2449498" y="5423784"/>
                <a:ext cx="928694" cy="8617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1" hangingPunct="1"/>
                <a:r>
                  <a:rPr lang="zh-CN" altLang="en-US" sz="2500" b="1">
                    <a:solidFill>
                      <a:srgbClr val="FF0000"/>
                    </a:solidFill>
                    <a:latin typeface="Arial Unicode MS" pitchFamily="34" charset="-122"/>
                    <a:ea typeface="黑体" pitchFamily="49" charset="-122"/>
                  </a:rPr>
                  <a:t>易</a:t>
                </a:r>
                <a:r>
                  <a:rPr lang="zh-CN" altLang="en-US" sz="2500" b="1">
                    <a:solidFill>
                      <a:srgbClr val="000000"/>
                    </a:solidFill>
                    <a:latin typeface="Arial Unicode MS" pitchFamily="34" charset="-122"/>
                    <a:ea typeface="黑体" pitchFamily="49" charset="-122"/>
                  </a:rPr>
                  <a:t>解</a:t>
                </a:r>
                <a:endParaRPr lang="en-US" altLang="zh-CN" sz="2500" b="1">
                  <a:solidFill>
                    <a:srgbClr val="000000"/>
                  </a:solidFill>
                  <a:latin typeface="Arial Unicode MS" pitchFamily="34" charset="-122"/>
                  <a:ea typeface="黑体" pitchFamily="49" charset="-122"/>
                </a:endParaRPr>
              </a:p>
              <a:p>
                <a:pPr algn="ctr" eaLnBrk="1" hangingPunct="1"/>
                <a:r>
                  <a:rPr lang="zh-CN" altLang="en-US" sz="2500" b="1">
                    <a:solidFill>
                      <a:srgbClr val="000000"/>
                    </a:solidFill>
                    <a:latin typeface="Arial Unicode MS" pitchFamily="34" charset="-122"/>
                    <a:ea typeface="黑体" pitchFamily="49" charset="-122"/>
                  </a:rPr>
                  <a:t>实例</a:t>
                </a:r>
                <a:endParaRPr lang="en-US" altLang="zh-CN" sz="2500" b="1">
                  <a:solidFill>
                    <a:srgbClr val="000000"/>
                  </a:solidFill>
                  <a:latin typeface="Arial Unicode MS" pitchFamily="34" charset="-122"/>
                  <a:ea typeface="黑体" pitchFamily="49" charset="-122"/>
                </a:endParaRPr>
              </a:p>
            </p:txBody>
          </p:sp>
          <p:sp>
            <p:nvSpPr>
              <p:cNvPr id="66581" name="矩形 71"/>
              <p:cNvSpPr>
                <a:spLocks noChangeArrowheads="1"/>
              </p:cNvSpPr>
              <p:nvPr/>
            </p:nvSpPr>
            <p:spPr bwMode="auto">
              <a:xfrm>
                <a:off x="415896" y="5423784"/>
                <a:ext cx="928694" cy="8617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1" hangingPunct="1"/>
                <a:r>
                  <a:rPr lang="zh-CN" altLang="en-US" sz="2500" b="1">
                    <a:solidFill>
                      <a:srgbClr val="FF0000"/>
                    </a:solidFill>
                    <a:latin typeface="Arial Unicode MS" pitchFamily="34" charset="-122"/>
                    <a:ea typeface="黑体" pitchFamily="49" charset="-122"/>
                  </a:rPr>
                  <a:t>易</a:t>
                </a:r>
                <a:r>
                  <a:rPr lang="zh-CN" altLang="en-US" sz="2500" b="1">
                    <a:solidFill>
                      <a:srgbClr val="000000"/>
                    </a:solidFill>
                    <a:latin typeface="Arial Unicode MS" pitchFamily="34" charset="-122"/>
                    <a:ea typeface="黑体" pitchFamily="49" charset="-122"/>
                  </a:rPr>
                  <a:t>解</a:t>
                </a:r>
                <a:endParaRPr lang="en-US" altLang="zh-CN" sz="2500" b="1">
                  <a:solidFill>
                    <a:srgbClr val="000000"/>
                  </a:solidFill>
                  <a:latin typeface="Arial Unicode MS" pitchFamily="34" charset="-122"/>
                  <a:ea typeface="黑体" pitchFamily="49" charset="-122"/>
                </a:endParaRPr>
              </a:p>
              <a:p>
                <a:pPr algn="ctr" eaLnBrk="1" hangingPunct="1"/>
                <a:r>
                  <a:rPr lang="zh-CN" altLang="en-US" sz="2500" b="1">
                    <a:solidFill>
                      <a:srgbClr val="000000"/>
                    </a:solidFill>
                    <a:latin typeface="Arial Unicode MS" pitchFamily="34" charset="-122"/>
                    <a:ea typeface="黑体" pitchFamily="49" charset="-122"/>
                  </a:rPr>
                  <a:t>实例</a:t>
                </a:r>
                <a:endParaRPr lang="en-US" altLang="zh-CN" sz="2500" b="1">
                  <a:solidFill>
                    <a:srgbClr val="000000"/>
                  </a:solidFill>
                  <a:latin typeface="Arial Unicode MS" pitchFamily="34" charset="-122"/>
                  <a:ea typeface="黑体" pitchFamily="49" charset="-122"/>
                </a:endParaRPr>
              </a:p>
            </p:txBody>
          </p:sp>
        </p:grpSp>
        <p:sp>
          <p:nvSpPr>
            <p:cNvPr id="90" name="Rectangle 9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64206" y="2969432"/>
              <a:ext cx="9022756" cy="616007"/>
            </a:xfrm>
            <a:prstGeom prst="roundRect">
              <a:avLst>
                <a:gd name="adj" fmla="val 28372"/>
              </a:avLst>
            </a:prstGeom>
            <a:solidFill>
              <a:srgbClr val="E2FBFE"/>
            </a:solidFill>
            <a:ln w="12700" cmpd="thickThin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 marL="342900" indent="-342900" algn="ctr">
                <a:lnSpc>
                  <a:spcPct val="110000"/>
                </a:lnSpc>
                <a:spcBef>
                  <a:spcPts val="600"/>
                </a:spcBef>
                <a:defRPr/>
              </a:pPr>
              <a:r>
                <a:rPr lang="zh-CN" altLang="en-US" sz="2500" b="1" kern="0" dirty="0">
                  <a:latin typeface="Arial Unicode MS" pitchFamily="34" charset="-122"/>
                  <a:ea typeface="+mn-ea"/>
                </a:rPr>
                <a:t>普遍存在以难解易？难易实例的分离线？近似计算难解实例？</a:t>
              </a:r>
            </a:p>
          </p:txBody>
        </p:sp>
      </p:grpSp>
    </p:spTree>
  </p:cSld>
  <p:clrMapOvr>
    <a:masterClrMapping/>
  </p:clrMapOvr>
  <p:transition advTm="19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395288" y="5286375"/>
            <a:ext cx="2195512" cy="13906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任务感知的</a:t>
            </a:r>
            <a:endParaRPr lang="en-US" altLang="zh-CN" sz="2800" b="1" kern="0" dirty="0">
              <a:latin typeface="Arial Unicode MS" pitchFamily="34" charset="-122"/>
              <a:ea typeface="+mn-ea"/>
            </a:endParaRPr>
          </a:p>
          <a:p>
            <a:pPr marL="342900" indent="-342900"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大数据</a:t>
            </a:r>
            <a:endParaRPr lang="en-US" altLang="zh-CN" sz="2800" b="1" kern="0" dirty="0">
              <a:latin typeface="Arial Unicode MS" pitchFamily="34" charset="-122"/>
              <a:ea typeface="+mn-ea"/>
            </a:endParaRPr>
          </a:p>
          <a:p>
            <a:pPr marL="342900" indent="-342900"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近似计算</a:t>
            </a:r>
          </a:p>
        </p:txBody>
      </p:sp>
      <p:grpSp>
        <p:nvGrpSpPr>
          <p:cNvPr id="2" name="组合 19"/>
          <p:cNvGrpSpPr>
            <a:grpSpLocks/>
          </p:cNvGrpSpPr>
          <p:nvPr/>
        </p:nvGrpSpPr>
        <p:grpSpPr bwMode="auto">
          <a:xfrm>
            <a:off x="96838" y="2727325"/>
            <a:ext cx="2695575" cy="1701800"/>
            <a:chOff x="178223" y="3942378"/>
            <a:chExt cx="2879725" cy="1701200"/>
          </a:xfrm>
        </p:grpSpPr>
        <p:sp>
          <p:nvSpPr>
            <p:cNvPr id="22" name="圆角矩形 76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342730" y="3961421"/>
              <a:ext cx="2549015" cy="1642484"/>
            </a:xfrm>
            <a:prstGeom prst="roundRect">
              <a:avLst>
                <a:gd name="adj" fmla="val 2125"/>
              </a:avLst>
            </a:prstGeom>
            <a:noFill/>
            <a:ln w="6350">
              <a:noFill/>
              <a:headEnd/>
              <a:tailEnd/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/>
            <a:lstStyle>
              <a:lvl1pPr marL="342900" indent="-3429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71438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lvl="2" algn="just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2200" dirty="0">
                  <a:solidFill>
                    <a:srgbClr val="FF0000"/>
                  </a:solidFill>
                  <a:latin typeface="楷体" pitchFamily="49" charset="-122"/>
                  <a:ea typeface="楷体" panose="02010609060101010101" pitchFamily="49" charset="-122"/>
                </a:rPr>
                <a:t>例</a:t>
              </a:r>
              <a:r>
                <a:rPr lang="en-US" altLang="zh-CN" sz="2200" dirty="0">
                  <a:solidFill>
                    <a:srgbClr val="FF0000"/>
                  </a:solidFill>
                  <a:latin typeface="楷体" pitchFamily="49" charset="-122"/>
                  <a:ea typeface="楷体" panose="02010609060101010101" pitchFamily="49" charset="-122"/>
                </a:rPr>
                <a:t>1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: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针对链接预测难题，发现预测目标是“好友”链接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(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特征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)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？则以两跳链接子图近似预测</a:t>
              </a:r>
            </a:p>
          </p:txBody>
        </p:sp>
        <p:sp>
          <p:nvSpPr>
            <p:cNvPr id="78" name="圆角矩形 77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178223" y="3942378"/>
              <a:ext cx="2879725" cy="1701200"/>
            </a:xfrm>
            <a:prstGeom prst="roundRect">
              <a:avLst>
                <a:gd name="adj" fmla="val 16667"/>
              </a:avLst>
            </a:prstGeom>
            <a:noFill/>
            <a:ln w="6350">
              <a:solidFill>
                <a:schemeClr val="tx1"/>
              </a:solidFill>
              <a:headEnd/>
              <a:tailEnd/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36000"/>
            <a:lstStyle/>
            <a:p>
              <a:pPr marL="92075" lvl="2" indent="-92075"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dirty="0">
                <a:solidFill>
                  <a:srgbClr val="FF0000"/>
                </a:solidFill>
                <a:latin typeface="Arial Unicode MS" pitchFamily="34" charset="-122"/>
              </a:endParaRPr>
            </a:p>
          </p:txBody>
        </p:sp>
      </p:grpSp>
      <p:sp>
        <p:nvSpPr>
          <p:cNvPr id="67588" name="灯片编号占位符 3"/>
          <p:cNvSpPr txBox="1">
            <a:spLocks/>
          </p:cNvSpPr>
          <p:nvPr/>
        </p:nvSpPr>
        <p:spPr bwMode="auto">
          <a:xfrm>
            <a:off x="8628063" y="357188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fld id="{5F4B2F9B-84EE-488D-A426-1705D32F81B4}" type="slidenum">
              <a:rPr lang="zh-CN" altLang="en-US" sz="20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 eaLnBrk="1" hangingPunct="1"/>
              <a:t>15</a:t>
            </a:fld>
            <a:endParaRPr lang="zh-CN" altLang="en-US" sz="200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cxnSp>
        <p:nvCxnSpPr>
          <p:cNvPr id="26" name="直接连接符 25">
            <a:extLst>
              <a:ext uri="{FF2B5EF4-FFF2-40B4-BE49-F238E27FC236}"/>
            </a:extLst>
          </p:cNvPr>
          <p:cNvCxnSpPr/>
          <p:nvPr/>
        </p:nvCxnSpPr>
        <p:spPr>
          <a:xfrm>
            <a:off x="-36513" y="857250"/>
            <a:ext cx="9180513" cy="1588"/>
          </a:xfrm>
          <a:prstGeom prst="line">
            <a:avLst/>
          </a:prstGeom>
          <a:ln w="2540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标题 1">
            <a:extLst>
              <a:ext uri="{FF2B5EF4-FFF2-40B4-BE49-F238E27FC236}"/>
            </a:extLst>
          </p:cNvPr>
          <p:cNvSpPr txBox="1">
            <a:spLocks/>
          </p:cNvSpPr>
          <p:nvPr/>
        </p:nvSpPr>
        <p:spPr bwMode="auto">
          <a:xfrm>
            <a:off x="285750" y="71438"/>
            <a:ext cx="8358188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zh-CN" altLang="en-US" sz="3600" b="1" kern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+mj-cs"/>
              </a:rPr>
              <a:t>结合感知与新型存储的大数据近似计算</a:t>
            </a:r>
          </a:p>
        </p:txBody>
      </p:sp>
      <p:sp>
        <p:nvSpPr>
          <p:cNvPr id="40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3487738" y="1071563"/>
            <a:ext cx="2082800" cy="6159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110000"/>
              </a:lnSpc>
              <a:spcBef>
                <a:spcPts val="60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数据感知</a:t>
            </a:r>
          </a:p>
        </p:txBody>
      </p:sp>
      <p:sp>
        <p:nvSpPr>
          <p:cNvPr id="44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403225" y="1071563"/>
            <a:ext cx="2082800" cy="6159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110000"/>
              </a:lnSpc>
              <a:spcBef>
                <a:spcPts val="60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任务感知</a:t>
            </a:r>
          </a:p>
        </p:txBody>
      </p:sp>
      <p:sp>
        <p:nvSpPr>
          <p:cNvPr id="45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6572250" y="1071563"/>
            <a:ext cx="2082800" cy="6159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110000"/>
              </a:lnSpc>
              <a:spcBef>
                <a:spcPts val="60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新型存储</a:t>
            </a:r>
          </a:p>
        </p:txBody>
      </p:sp>
      <p:sp>
        <p:nvSpPr>
          <p:cNvPr id="46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3476625" y="2070100"/>
            <a:ext cx="2082800" cy="6159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110000"/>
              </a:lnSpc>
              <a:spcBef>
                <a:spcPts val="600"/>
              </a:spcBef>
              <a:defRPr/>
            </a:pPr>
            <a:r>
              <a:rPr lang="zh-CN" altLang="en-US" sz="2800" b="1" kern="0" dirty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数据特征</a:t>
            </a:r>
          </a:p>
        </p:txBody>
      </p:sp>
      <p:sp>
        <p:nvSpPr>
          <p:cNvPr id="47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392113" y="2070100"/>
            <a:ext cx="2082800" cy="6159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110000"/>
              </a:lnSpc>
              <a:spcBef>
                <a:spcPts val="600"/>
              </a:spcBef>
              <a:defRPr/>
            </a:pPr>
            <a:r>
              <a:rPr lang="zh-CN" altLang="en-US" sz="2800" b="1" kern="0" dirty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任务特征</a:t>
            </a:r>
          </a:p>
        </p:txBody>
      </p:sp>
      <p:sp>
        <p:nvSpPr>
          <p:cNvPr id="48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6561138" y="2070100"/>
            <a:ext cx="2082800" cy="6159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110000"/>
              </a:lnSpc>
              <a:spcBef>
                <a:spcPts val="600"/>
              </a:spcBef>
              <a:defRPr/>
            </a:pPr>
            <a:r>
              <a:rPr lang="zh-CN" altLang="en-US" sz="2800" b="1" kern="0" dirty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存储特征</a:t>
            </a:r>
          </a:p>
        </p:txBody>
      </p:sp>
      <p:sp>
        <p:nvSpPr>
          <p:cNvPr id="59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2214563" y="4579938"/>
            <a:ext cx="1512887" cy="6159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110000"/>
              </a:lnSpc>
              <a:spcBef>
                <a:spcPts val="600"/>
              </a:spcBef>
              <a:defRPr/>
            </a:pPr>
            <a:r>
              <a:rPr lang="zh-CN" altLang="en-US" sz="2800" b="1" kern="0" dirty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分离线</a:t>
            </a:r>
          </a:p>
        </p:txBody>
      </p:sp>
      <p:sp>
        <p:nvSpPr>
          <p:cNvPr id="64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3479800" y="5314950"/>
            <a:ext cx="2197100" cy="13652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数据感知的</a:t>
            </a:r>
            <a:endParaRPr lang="en-US" altLang="zh-CN" sz="2800" b="1" kern="0" dirty="0">
              <a:latin typeface="Arial Unicode MS" pitchFamily="34" charset="-122"/>
              <a:ea typeface="+mn-ea"/>
            </a:endParaRPr>
          </a:p>
          <a:p>
            <a:pPr marL="342900" indent="-342900"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大数据</a:t>
            </a:r>
            <a:endParaRPr lang="en-US" altLang="zh-CN" sz="2800" b="1" kern="0" dirty="0">
              <a:latin typeface="Arial Unicode MS" pitchFamily="34" charset="-122"/>
              <a:ea typeface="+mn-ea"/>
            </a:endParaRPr>
          </a:p>
          <a:p>
            <a:pPr marL="342900" indent="-342900"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近似计算</a:t>
            </a:r>
          </a:p>
        </p:txBody>
      </p:sp>
      <p:grpSp>
        <p:nvGrpSpPr>
          <p:cNvPr id="3" name="组合 19"/>
          <p:cNvGrpSpPr>
            <a:grpSpLocks/>
          </p:cNvGrpSpPr>
          <p:nvPr/>
        </p:nvGrpSpPr>
        <p:grpSpPr bwMode="auto">
          <a:xfrm>
            <a:off x="3143250" y="2727325"/>
            <a:ext cx="2695575" cy="1701800"/>
            <a:chOff x="157824" y="3942378"/>
            <a:chExt cx="2879725" cy="1701200"/>
          </a:xfrm>
        </p:grpSpPr>
        <p:sp>
          <p:nvSpPr>
            <p:cNvPr id="67" name="圆角矩形 76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310460" y="3961421"/>
              <a:ext cx="2549015" cy="1642484"/>
            </a:xfrm>
            <a:prstGeom prst="roundRect">
              <a:avLst>
                <a:gd name="adj" fmla="val 2125"/>
              </a:avLst>
            </a:prstGeom>
            <a:noFill/>
            <a:ln w="6350">
              <a:noFill/>
              <a:headEnd/>
              <a:tailEnd/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/>
            <a:lstStyle>
              <a:lvl1pPr marL="342900" indent="-3429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71438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lvl="2" algn="just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2200" dirty="0">
                  <a:solidFill>
                    <a:srgbClr val="FF0000"/>
                  </a:solidFill>
                  <a:latin typeface="楷体" pitchFamily="49" charset="-122"/>
                  <a:ea typeface="楷体" panose="02010609060101010101" pitchFamily="49" charset="-122"/>
                </a:rPr>
                <a:t>例</a:t>
              </a:r>
              <a:r>
                <a:rPr lang="en-US" altLang="zh-CN" sz="2200" dirty="0">
                  <a:solidFill>
                    <a:srgbClr val="FF0000"/>
                  </a:solidFill>
                  <a:latin typeface="楷体" pitchFamily="49" charset="-122"/>
                  <a:ea typeface="楷体" panose="02010609060101010101" pitchFamily="49" charset="-122"/>
                </a:rPr>
                <a:t>2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: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针对图同构难题，发现“图”是“树”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(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特征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)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？则可转化为树同构的多项式易解问题</a:t>
              </a:r>
            </a:p>
          </p:txBody>
        </p:sp>
        <p:sp>
          <p:nvSpPr>
            <p:cNvPr id="69" name="圆角矩形 68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157824" y="3942378"/>
              <a:ext cx="2879725" cy="1701200"/>
            </a:xfrm>
            <a:prstGeom prst="roundRect">
              <a:avLst>
                <a:gd name="adj" fmla="val 16667"/>
              </a:avLst>
            </a:prstGeom>
            <a:noFill/>
            <a:ln w="6350">
              <a:solidFill>
                <a:schemeClr val="tx1"/>
              </a:solidFill>
              <a:headEnd/>
              <a:tailEnd/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36000"/>
            <a:lstStyle/>
            <a:p>
              <a:pPr marL="92075" lvl="2" indent="-92075"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dirty="0">
                <a:solidFill>
                  <a:srgbClr val="FF0000"/>
                </a:solidFill>
                <a:latin typeface="Arial Unicode MS" pitchFamily="34" charset="-122"/>
              </a:endParaRPr>
            </a:p>
          </p:txBody>
        </p:sp>
      </p:grpSp>
      <p:grpSp>
        <p:nvGrpSpPr>
          <p:cNvPr id="4" name="组合 19"/>
          <p:cNvGrpSpPr>
            <a:grpSpLocks/>
          </p:cNvGrpSpPr>
          <p:nvPr/>
        </p:nvGrpSpPr>
        <p:grpSpPr bwMode="auto">
          <a:xfrm>
            <a:off x="6215063" y="2727325"/>
            <a:ext cx="2695575" cy="1701800"/>
            <a:chOff x="178223" y="3942378"/>
            <a:chExt cx="2879725" cy="1701200"/>
          </a:xfrm>
        </p:grpSpPr>
        <p:sp>
          <p:nvSpPr>
            <p:cNvPr id="71" name="圆角矩形 76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234189" y="3961421"/>
              <a:ext cx="2767792" cy="1642484"/>
            </a:xfrm>
            <a:prstGeom prst="roundRect">
              <a:avLst>
                <a:gd name="adj" fmla="val 2125"/>
              </a:avLst>
            </a:prstGeom>
            <a:noFill/>
            <a:ln w="6350">
              <a:noFill/>
              <a:headEnd/>
              <a:tailEnd/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/>
            <a:lstStyle>
              <a:lvl1pPr marL="342900" indent="-3429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71438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lvl="2" algn="just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2200" dirty="0">
                  <a:solidFill>
                    <a:srgbClr val="FF0000"/>
                  </a:solidFill>
                  <a:latin typeface="楷体" pitchFamily="49" charset="-122"/>
                  <a:ea typeface="楷体" panose="02010609060101010101" pitchFamily="49" charset="-122"/>
                </a:rPr>
                <a:t>例</a:t>
              </a:r>
              <a:r>
                <a:rPr lang="en-US" altLang="zh-CN" sz="2200" dirty="0">
                  <a:solidFill>
                    <a:srgbClr val="FF0000"/>
                  </a:solidFill>
                  <a:latin typeface="楷体" pitchFamily="49" charset="-122"/>
                  <a:ea typeface="楷体" panose="02010609060101010101" pitchFamily="49" charset="-122"/>
                </a:rPr>
                <a:t>3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: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针对图可达难题，在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3DXpoint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新型存储器件上“存算联动”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 (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特征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)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？复杂度由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O(n</a:t>
              </a:r>
              <a:r>
                <a:rPr lang="en-US" altLang="zh-CN" sz="2200" baseline="300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3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)</a:t>
              </a:r>
              <a:r>
                <a:rPr lang="zh-CN" altLang="en-US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降至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O(</a:t>
              </a:r>
              <a:r>
                <a:rPr lang="en-US" altLang="zh-CN" sz="2200" dirty="0" err="1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nd</a:t>
              </a:r>
              <a:r>
                <a:rPr lang="en-US" altLang="zh-CN" sz="2200" dirty="0">
                  <a:solidFill>
                    <a:srgbClr val="000000"/>
                  </a:solidFill>
                  <a:latin typeface="楷体" pitchFamily="49" charset="-122"/>
                  <a:ea typeface="楷体" panose="02010609060101010101" pitchFamily="49" charset="-122"/>
                </a:rPr>
                <a:t>)</a:t>
              </a:r>
              <a:endParaRPr lang="zh-CN" altLang="en-US" sz="2200" dirty="0">
                <a:solidFill>
                  <a:srgbClr val="000000"/>
                </a:solidFill>
                <a:latin typeface="楷体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72" name="圆角矩形 71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178223" y="3942378"/>
              <a:ext cx="2879725" cy="1701200"/>
            </a:xfrm>
            <a:prstGeom prst="roundRect">
              <a:avLst>
                <a:gd name="adj" fmla="val 16667"/>
              </a:avLst>
            </a:prstGeom>
            <a:noFill/>
            <a:ln w="6350">
              <a:solidFill>
                <a:schemeClr val="tx1"/>
              </a:solidFill>
              <a:headEnd/>
              <a:tailEnd/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36000"/>
            <a:lstStyle/>
            <a:p>
              <a:pPr marL="92075" lvl="2" indent="-92075"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 b="1" dirty="0">
                <a:solidFill>
                  <a:srgbClr val="FF0000"/>
                </a:solidFill>
                <a:latin typeface="Arial Unicode MS" pitchFamily="34" charset="-122"/>
              </a:endParaRPr>
            </a:p>
          </p:txBody>
        </p:sp>
      </p:grpSp>
      <p:cxnSp>
        <p:nvCxnSpPr>
          <p:cNvPr id="73" name="直接连接符 72">
            <a:extLst>
              <a:ext uri="{FF2B5EF4-FFF2-40B4-BE49-F238E27FC236}"/>
            </a:extLst>
          </p:cNvPr>
          <p:cNvCxnSpPr>
            <a:cxnSpLocks/>
            <a:stCxn id="47" idx="0"/>
            <a:endCxn id="44" idx="2"/>
          </p:cNvCxnSpPr>
          <p:nvPr/>
        </p:nvCxnSpPr>
        <p:spPr>
          <a:xfrm rot="5400000" flipH="1" flipV="1">
            <a:off x="1253331" y="1878807"/>
            <a:ext cx="3825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rot="5400000" flipH="1" flipV="1">
            <a:off x="4361656" y="1886744"/>
            <a:ext cx="3825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直接连接符 79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rot="5400000" flipH="1" flipV="1">
            <a:off x="7492206" y="1886744"/>
            <a:ext cx="3825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直接连接符 81">
            <a:extLst>
              <a:ext uri="{FF2B5EF4-FFF2-40B4-BE49-F238E27FC236}"/>
            </a:extLst>
          </p:cNvPr>
          <p:cNvCxnSpPr>
            <a:cxnSpLocks/>
            <a:stCxn id="59" idx="1"/>
          </p:cNvCxnSpPr>
          <p:nvPr/>
        </p:nvCxnSpPr>
        <p:spPr>
          <a:xfrm rot="10800000">
            <a:off x="1524000" y="4432300"/>
            <a:ext cx="690563" cy="4556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>
            <a:extLst>
              <a:ext uri="{FF2B5EF4-FFF2-40B4-BE49-F238E27FC236}"/>
            </a:extLst>
          </p:cNvPr>
          <p:cNvCxnSpPr>
            <a:cxnSpLocks/>
            <a:endCxn id="59" idx="1"/>
          </p:cNvCxnSpPr>
          <p:nvPr/>
        </p:nvCxnSpPr>
        <p:spPr>
          <a:xfrm flipV="1">
            <a:off x="1500188" y="4887913"/>
            <a:ext cx="714375" cy="42386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/>
            </a:extLst>
          </p:cNvPr>
          <p:cNvCxnSpPr>
            <a:cxnSpLocks/>
            <a:stCxn id="62" idx="0"/>
          </p:cNvCxnSpPr>
          <p:nvPr/>
        </p:nvCxnSpPr>
        <p:spPr>
          <a:xfrm rot="5400000" flipH="1" flipV="1">
            <a:off x="1074737" y="4856163"/>
            <a:ext cx="86042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/>
            </a:extLst>
          </p:cNvPr>
          <p:cNvCxnSpPr>
            <a:cxnSpLocks/>
            <a:stCxn id="59" idx="3"/>
          </p:cNvCxnSpPr>
          <p:nvPr/>
        </p:nvCxnSpPr>
        <p:spPr>
          <a:xfrm flipV="1">
            <a:off x="3727450" y="4438650"/>
            <a:ext cx="863600" cy="44926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/>
            </a:extLst>
          </p:cNvPr>
          <p:cNvCxnSpPr>
            <a:cxnSpLocks/>
            <a:stCxn id="64" idx="0"/>
            <a:endCxn id="59" idx="3"/>
          </p:cNvCxnSpPr>
          <p:nvPr/>
        </p:nvCxnSpPr>
        <p:spPr>
          <a:xfrm rot="16200000" flipV="1">
            <a:off x="3939381" y="4675982"/>
            <a:ext cx="427037" cy="8509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rot="5400000" flipH="1" flipV="1">
            <a:off x="4126707" y="4869656"/>
            <a:ext cx="908050" cy="793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6303963" y="5314950"/>
            <a:ext cx="2482850" cy="1365250"/>
          </a:xfrm>
          <a:prstGeom prst="roundRect">
            <a:avLst>
              <a:gd name="adj" fmla="val 28372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结合新型存储</a:t>
            </a:r>
            <a:endParaRPr lang="en-US" altLang="zh-CN" sz="2800" b="1" kern="0" dirty="0">
              <a:latin typeface="Arial Unicode MS" pitchFamily="34" charset="-122"/>
              <a:ea typeface="+mn-ea"/>
            </a:endParaRPr>
          </a:p>
          <a:p>
            <a:pPr marL="342900" indent="-342900"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大数据</a:t>
            </a:r>
            <a:endParaRPr lang="en-US" altLang="zh-CN" sz="2800" b="1" kern="0" dirty="0">
              <a:latin typeface="Arial Unicode MS" pitchFamily="34" charset="-122"/>
              <a:ea typeface="+mn-ea"/>
            </a:endParaRPr>
          </a:p>
          <a:p>
            <a:pPr marL="342900" indent="-342900" algn="ctr">
              <a:lnSpc>
                <a:spcPct val="90000"/>
              </a:lnSpc>
              <a:spcBef>
                <a:spcPts val="0"/>
              </a:spcBef>
              <a:defRPr/>
            </a:pPr>
            <a:r>
              <a:rPr lang="zh-CN" altLang="en-US" sz="2800" b="1" kern="0" dirty="0">
                <a:latin typeface="Arial Unicode MS" pitchFamily="34" charset="-122"/>
                <a:ea typeface="+mn-ea"/>
              </a:rPr>
              <a:t>近似计算</a:t>
            </a:r>
          </a:p>
        </p:txBody>
      </p:sp>
      <p:cxnSp>
        <p:nvCxnSpPr>
          <p:cNvPr id="104" name="直接连接符 103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 rot="5400000" flipH="1" flipV="1">
            <a:off x="7197725" y="4883150"/>
            <a:ext cx="90805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363538" y="5273675"/>
            <a:ext cx="8461375" cy="1439863"/>
          </a:xfrm>
          <a:prstGeom prst="roundRect">
            <a:avLst>
              <a:gd name="adj" fmla="val 28372"/>
            </a:avLst>
          </a:prstGeom>
          <a:noFill/>
          <a:ln w="57150" cmpd="thickThin">
            <a:solidFill>
              <a:srgbClr val="FF0000"/>
            </a:solidFill>
            <a:prstDash val="sysDash"/>
            <a:miter lim="800000"/>
            <a:headEnd/>
            <a:tailEnd/>
          </a:ln>
        </p:spPr>
        <p:txBody>
          <a:bodyPr lIns="36000" rIns="36000" anchor="ctr"/>
          <a:lstStyle/>
          <a:p>
            <a:pPr marL="342900" indent="-342900" algn="ctr">
              <a:lnSpc>
                <a:spcPct val="110000"/>
              </a:lnSpc>
              <a:spcBef>
                <a:spcPts val="600"/>
              </a:spcBef>
              <a:defRPr/>
            </a:pPr>
            <a:endParaRPr lang="zh-CN" altLang="en-US" sz="2500" b="1" kern="0" dirty="0">
              <a:latin typeface="Arial Unicode MS" pitchFamily="34" charset="-122"/>
              <a:ea typeface="+mn-ea"/>
            </a:endParaRPr>
          </a:p>
        </p:txBody>
      </p:sp>
    </p:spTree>
  </p:cSld>
  <p:clrMapOvr>
    <a:masterClrMapping/>
  </p:clrMapOvr>
  <p:transition advTm="19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/>
              <a:t>Easy-First</a:t>
            </a:r>
            <a:r>
              <a:rPr lang="zh-CN" altLang="en-US" sz="3600" b="1" dirty="0" smtClean="0"/>
              <a:t>关系抽取</a:t>
            </a:r>
            <a:endParaRPr lang="zh-CN" altLang="en-US" sz="36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51109" y="6489912"/>
            <a:ext cx="2057400" cy="365125"/>
          </a:xfrm>
          <a:prstGeom prst="rect">
            <a:avLst/>
          </a:prstGeom>
        </p:spPr>
        <p:txBody>
          <a:bodyPr/>
          <a:lstStyle/>
          <a:p>
            <a:fld id="{E3756F1F-84DF-4859-8AE8-4B3E0E674450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374651" y="1032121"/>
            <a:ext cx="8394698" cy="1033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0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79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宋体" panose="02010600030101010101" pitchFamily="2" charset="-122"/>
              <a:buChar char="‐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latin typeface="Arial" panose="020B0604020202020204" pitchFamily="34" charset="0"/>
              </a:rPr>
              <a:t>Relation Extraction (RE)</a:t>
            </a:r>
          </a:p>
          <a:p>
            <a:pPr lvl="1">
              <a:lnSpc>
                <a:spcPct val="110000"/>
              </a:lnSpc>
            </a:pPr>
            <a:r>
              <a:rPr lang="en-US" altLang="zh-CN" dirty="0" smtClean="0">
                <a:latin typeface="Arial" panose="020B0604020202020204" pitchFamily="34" charset="0"/>
              </a:rPr>
              <a:t>Crucial role for many knowledge based applications 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31" y="2046892"/>
            <a:ext cx="1333961" cy="133396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060" y="2045805"/>
            <a:ext cx="2228321" cy="1335600"/>
          </a:xfrm>
          <a:prstGeom prst="rect">
            <a:avLst/>
          </a:prstGeom>
        </p:spPr>
      </p:pic>
      <p:sp>
        <p:nvSpPr>
          <p:cNvPr id="11" name="内容占位符 2"/>
          <p:cNvSpPr txBox="1">
            <a:spLocks/>
          </p:cNvSpPr>
          <p:nvPr/>
        </p:nvSpPr>
        <p:spPr>
          <a:xfrm>
            <a:off x="374651" y="4444156"/>
            <a:ext cx="8394698" cy="2286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0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79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宋体" panose="02010600030101010101" pitchFamily="2" charset="-122"/>
              <a:buChar char="‐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latin typeface="Arial" panose="020B0604020202020204" pitchFamily="34" charset="0"/>
              </a:rPr>
              <a:t>Global RE as a constrained optimization </a:t>
            </a:r>
          </a:p>
          <a:p>
            <a:pPr lvl="1">
              <a:lnSpc>
                <a:spcPct val="110000"/>
              </a:lnSpc>
            </a:pPr>
            <a:r>
              <a:rPr lang="en-US" altLang="zh-CN" dirty="0" smtClean="0">
                <a:latin typeface="Arial" panose="020B0604020202020204" pitchFamily="34" charset="0"/>
              </a:rPr>
              <a:t>Resolve conflict decisions</a:t>
            </a:r>
          </a:p>
          <a:p>
            <a:pPr lvl="1">
              <a:lnSpc>
                <a:spcPct val="110000"/>
              </a:lnSpc>
            </a:pPr>
            <a:r>
              <a:rPr lang="en-US" altLang="zh-CN" dirty="0" smtClean="0">
                <a:latin typeface="Arial" panose="020B0604020202020204" pitchFamily="34" charset="0"/>
              </a:rPr>
              <a:t>Utilize the dependencies among extracted facts </a:t>
            </a:r>
          </a:p>
          <a:p>
            <a:pPr lvl="1">
              <a:lnSpc>
                <a:spcPct val="110000"/>
              </a:lnSpc>
            </a:pPr>
            <a:r>
              <a:rPr lang="en-US" altLang="zh-CN" dirty="0" smtClean="0">
                <a:latin typeface="Arial" panose="020B0604020202020204" pitchFamily="34" charset="0"/>
              </a:rPr>
              <a:t>Be solved </a:t>
            </a:r>
            <a:r>
              <a:rPr lang="en-US" altLang="zh-CN" dirty="0">
                <a:latin typeface="Arial" panose="020B0604020202020204" pitchFamily="34" charset="0"/>
              </a:rPr>
              <a:t>by </a:t>
            </a:r>
            <a:r>
              <a:rPr lang="en-US" altLang="zh-CN" dirty="0" smtClean="0">
                <a:latin typeface="Arial" panose="020B0604020202020204" pitchFamily="34" charset="0"/>
              </a:rPr>
              <a:t>mature optimization models</a:t>
            </a:r>
          </a:p>
          <a:p>
            <a:pPr marL="504000" lvl="2" indent="0">
              <a:lnSpc>
                <a:spcPct val="110000"/>
              </a:lnSpc>
              <a:buNone/>
            </a:pPr>
            <a:r>
              <a:rPr lang="en-US" altLang="zh-CN" sz="2000" dirty="0" smtClean="0">
                <a:latin typeface="Arial" panose="020B0604020202020204" pitchFamily="34" charset="0"/>
              </a:rPr>
              <a:t>e.g. </a:t>
            </a:r>
            <a:r>
              <a:rPr lang="en-US" altLang="zh-CN" sz="2000" dirty="0"/>
              <a:t>integer linear programming </a:t>
            </a:r>
            <a:r>
              <a:rPr lang="en-US" altLang="zh-CN" sz="2000" dirty="0" smtClean="0"/>
              <a:t>(ILP)</a:t>
            </a:r>
            <a:endParaRPr lang="en-US" altLang="zh-CN" sz="2000" dirty="0">
              <a:latin typeface="Arial" panose="020B0604020202020204" pitchFamily="34" charset="0"/>
            </a:endParaRPr>
          </a:p>
        </p:txBody>
      </p:sp>
      <p:sp>
        <p:nvSpPr>
          <p:cNvPr id="17" name="内容占位符 2"/>
          <p:cNvSpPr txBox="1">
            <a:spLocks/>
          </p:cNvSpPr>
          <p:nvPr/>
        </p:nvSpPr>
        <p:spPr>
          <a:xfrm>
            <a:off x="354015" y="3475352"/>
            <a:ext cx="8394698" cy="85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0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79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宋体" panose="02010600030101010101" pitchFamily="2" charset="-122"/>
              <a:buChar char="‐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r>
              <a:rPr lang="en-US" altLang="zh-CN" sz="2800" dirty="0" smtClean="0"/>
              <a:t>Two </a:t>
            </a:r>
            <a:r>
              <a:rPr lang="en-US" altLang="zh-CN" sz="2800" dirty="0"/>
              <a:t>types of relation </a:t>
            </a:r>
            <a:r>
              <a:rPr lang="en-US" altLang="zh-CN" sz="2800" dirty="0" smtClean="0"/>
              <a:t>extractors:</a:t>
            </a:r>
            <a:endParaRPr lang="en-US" altLang="zh-CN" sz="2600" dirty="0" smtClean="0">
              <a:latin typeface="Arial" panose="020B0604020202020204" pitchFamily="34" charset="0"/>
            </a:endParaRPr>
          </a:p>
          <a:p>
            <a:pPr marL="252000" lvl="1" indent="0">
              <a:lnSpc>
                <a:spcPct val="110000"/>
              </a:lnSpc>
              <a:buNone/>
            </a:pPr>
            <a:r>
              <a:rPr lang="en-US" altLang="zh-CN" sz="2200" dirty="0" smtClean="0">
                <a:latin typeface="Arial" panose="020B0604020202020204" pitchFamily="34" charset="0"/>
              </a:rPr>
              <a:t>    local (based on sentences) and global (based on corpora)</a:t>
            </a:r>
            <a:endParaRPr lang="en-US" altLang="zh-CN" sz="2200" dirty="0">
              <a:solidFill>
                <a:srgbClr val="00008B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449" y="2045253"/>
            <a:ext cx="1523869" cy="1335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231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/>
              <a:t>Easy-First</a:t>
            </a:r>
            <a:r>
              <a:rPr lang="zh-CN" altLang="en-US" sz="3600" b="1" dirty="0" smtClean="0"/>
              <a:t>关系抽取</a:t>
            </a:r>
            <a:endParaRPr lang="zh-CN" altLang="en-US" sz="36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51109" y="6489912"/>
            <a:ext cx="2057400" cy="365125"/>
          </a:xfrm>
          <a:prstGeom prst="rect">
            <a:avLst/>
          </a:prstGeom>
        </p:spPr>
        <p:txBody>
          <a:bodyPr/>
          <a:lstStyle/>
          <a:p>
            <a:fld id="{E3756F1F-84DF-4859-8AE8-4B3E0E674450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374651" y="928670"/>
            <a:ext cx="8394698" cy="1775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0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79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宋体" panose="02010600030101010101" pitchFamily="2" charset="-122"/>
              <a:buChar char="‐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latin typeface="Arial" panose="020B0604020202020204" pitchFamily="34" charset="0"/>
              </a:rPr>
              <a:t>Challenges of Integer Linear Programming </a:t>
            </a:r>
            <a:r>
              <a:rPr lang="en-US" altLang="zh-CN" sz="2400" b="1" dirty="0">
                <a:latin typeface="Arial" panose="020B0604020202020204" pitchFamily="34" charset="0"/>
              </a:rPr>
              <a:t>for </a:t>
            </a:r>
            <a:r>
              <a:rPr lang="en-US" altLang="zh-CN" sz="2400" b="1" dirty="0" smtClean="0">
                <a:latin typeface="Arial" panose="020B0604020202020204" pitchFamily="34" charset="0"/>
              </a:rPr>
              <a:t>RE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</a:rPr>
              <a:t>too much computing time and memory </a:t>
            </a:r>
            <a:r>
              <a:rPr lang="en-US" altLang="zh-CN" dirty="0" smtClean="0">
                <a:latin typeface="Arial" panose="020B0604020202020204" pitchFamily="34" charset="0"/>
              </a:rPr>
              <a:t>of ILP with voluminous variables </a:t>
            </a:r>
            <a:r>
              <a:rPr lang="en-US" altLang="zh-CN" dirty="0">
                <a:latin typeface="Arial" panose="020B0604020202020204" pitchFamily="34" charset="0"/>
              </a:rPr>
              <a:t>and </a:t>
            </a:r>
            <a:r>
              <a:rPr lang="en-US" altLang="zh-CN" dirty="0" smtClean="0">
                <a:latin typeface="Arial" panose="020B0604020202020204" pitchFamily="34" charset="0"/>
              </a:rPr>
              <a:t>constraints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</a:rPr>
              <a:t>Redundant information </a:t>
            </a:r>
            <a:r>
              <a:rPr lang="en-US" altLang="zh-CN" dirty="0" smtClean="0">
                <a:latin typeface="Arial" panose="020B0604020202020204" pitchFamily="34" charset="0"/>
              </a:rPr>
              <a:t>are common, but needs </a:t>
            </a:r>
            <a:r>
              <a:rPr lang="en-US" altLang="zh-CN" dirty="0">
                <a:latin typeface="Arial" panose="020B0604020202020204" pitchFamily="34" charset="0"/>
              </a:rPr>
              <a:t>to be encoded cautiously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00404596"/>
              </p:ext>
            </p:extLst>
          </p:nvPr>
        </p:nvGraphicFramePr>
        <p:xfrm>
          <a:off x="900113" y="2643182"/>
          <a:ext cx="7351973" cy="8536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7544"/>
                <a:gridCol w="1692797"/>
                <a:gridCol w="1860816"/>
                <a:gridCol w="1860816"/>
              </a:tblGrid>
              <a:tr h="43717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#Mentions 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#Entity Pairs 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#Subjects 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#Objects 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alpha val="99000"/>
                      </a:schemeClr>
                    </a:solidFill>
                  </a:tcPr>
                </a:tc>
              </a:tr>
              <a:tr h="4164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53162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0" dirty="0" smtClean="0"/>
                        <a:t>30864</a:t>
                      </a:r>
                      <a:endParaRPr lang="zh-CN" altLang="en-US" sz="2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11360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9709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xmlns:a14="http://schemas.microsoft.com/office/drawing/2010/main" xmlns:mc="http://schemas.openxmlformats.org/markup-compatibility/2006" val="490147658"/>
              </p:ext>
            </p:extLst>
          </p:nvPr>
        </p:nvGraphicFramePr>
        <p:xfrm>
          <a:off x="900113" y="3548464"/>
          <a:ext cx="7374456" cy="174724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301032"/>
                <a:gridCol w="1301032"/>
                <a:gridCol w="1136687"/>
                <a:gridCol w="1136687"/>
                <a:gridCol w="1249509"/>
                <a:gridCol w="1249509"/>
              </a:tblGrid>
              <a:tr h="91440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Ratio of Entity</a:t>
                      </a:r>
                    </a:p>
                    <a:p>
                      <a:pPr algn="ctr"/>
                      <a:r>
                        <a:rPr lang="en-US" altLang="zh-CN" dirty="0" smtClean="0"/>
                        <a:t>Pairs mentioned</a:t>
                      </a:r>
                    </a:p>
                    <a:p>
                      <a:pPr algn="ctr"/>
                      <a:r>
                        <a:rPr lang="en-US" altLang="zh-CN" dirty="0" smtClean="0"/>
                        <a:t>multiple times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Ratio of Subjects mentioned</a:t>
                      </a:r>
                    </a:p>
                    <a:p>
                      <a:pPr algn="ctr"/>
                      <a:r>
                        <a:rPr lang="en-US" altLang="zh-CN" dirty="0" smtClean="0"/>
                        <a:t>multiple times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Ratio of Objects mentioned</a:t>
                      </a:r>
                    </a:p>
                    <a:p>
                      <a:pPr algn="ctr"/>
                      <a:r>
                        <a:rPr lang="en-US" altLang="zh-CN" dirty="0" smtClean="0"/>
                        <a:t>multiple times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416423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 rotWithShape="0">
                      <a:blip r:embed="rId3"/>
                      <a:stretch>
                        <a:fillRect l="-467" t="-224638" r="-466822" b="-11884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 rotWithShape="0">
                      <a:blip r:embed="rId3"/>
                      <a:stretch>
                        <a:fillRect l="-100939" t="-224638" r="-369014" b="-11884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 rotWithShape="0">
                      <a:blip r:embed="rId3"/>
                      <a:stretch>
                        <a:fillRect l="-228877" t="-224638" r="-320321" b="-11884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 rotWithShape="0">
                      <a:blip r:embed="rId3"/>
                      <a:stretch>
                        <a:fillRect l="-328877" t="-224638" r="-220321" b="-11884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 rotWithShape="0">
                      <a:blip r:embed="rId3"/>
                      <a:stretch>
                        <a:fillRect l="-391220" t="-224638" r="-100976" b="-11884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blipFill rotWithShape="0">
                      <a:blip r:embed="rId3"/>
                      <a:stretch>
                        <a:fillRect l="-491220" t="-224638" r="-976" b="-118841"/>
                      </a:stretch>
                    </a:blipFill>
                  </a:tcPr>
                </a:tc>
              </a:tr>
              <a:tr h="4164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8.92%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3.97%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0" dirty="0" smtClean="0"/>
                        <a:t>25.62%</a:t>
                      </a:r>
                      <a:endParaRPr lang="zh-CN" altLang="en-US" sz="2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0" dirty="0" smtClean="0"/>
                        <a:t>14.01%</a:t>
                      </a:r>
                      <a:endParaRPr lang="zh-CN" altLang="en-US" sz="2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25.15%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13.91%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内容占位符 2"/>
          <p:cNvSpPr txBox="1">
            <a:spLocks/>
          </p:cNvSpPr>
          <p:nvPr/>
        </p:nvSpPr>
        <p:spPr>
          <a:xfrm>
            <a:off x="331106" y="5357826"/>
            <a:ext cx="8246838" cy="928694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0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79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宋体" panose="02010600030101010101" pitchFamily="2" charset="-122"/>
              <a:buChar char="‐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zh-CN" sz="2000" b="1" dirty="0" smtClean="0">
                <a:latin typeface="Arial" panose="020B0604020202020204" pitchFamily="34" charset="0"/>
              </a:rPr>
              <a:t>Redundancies Types</a:t>
            </a:r>
            <a:endParaRPr lang="en-US" altLang="zh-CN" sz="2000" b="1" dirty="0">
              <a:latin typeface="Arial" panose="020B0604020202020204" pitchFamily="34" charset="0"/>
            </a:endParaRPr>
          </a:p>
          <a:p>
            <a:pPr marL="594900" lvl="1" indent="-342900"/>
            <a:r>
              <a:rPr lang="en-US" altLang="zh-CN" sz="2000" dirty="0">
                <a:latin typeface="Arial" panose="020B0604020202020204" pitchFamily="34" charset="0"/>
              </a:rPr>
              <a:t>S-O </a:t>
            </a:r>
            <a:r>
              <a:rPr lang="en-US" altLang="zh-CN" sz="2000" dirty="0" smtClean="0">
                <a:latin typeface="Arial" panose="020B0604020202020204" pitchFamily="34" charset="0"/>
              </a:rPr>
              <a:t>redundancies; S-R redundancies; </a:t>
            </a:r>
          </a:p>
          <a:p>
            <a:pPr marL="594900" lvl="1" indent="-342900"/>
            <a:r>
              <a:rPr lang="en-US" altLang="zh-CN" sz="2000" dirty="0" smtClean="0">
                <a:latin typeface="Arial" panose="020B0604020202020204" pitchFamily="34" charset="0"/>
              </a:rPr>
              <a:t>O-R redundancies; R </a:t>
            </a:r>
            <a:r>
              <a:rPr lang="en-US" altLang="zh-CN" sz="2000" dirty="0">
                <a:latin typeface="Arial" panose="020B0604020202020204" pitchFamily="34" charset="0"/>
              </a:rPr>
              <a:t>redundancies</a:t>
            </a:r>
            <a:endParaRPr lang="en-US" altLang="zh-CN" sz="2000" dirty="0" smtClean="0">
              <a:latin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263366"/>
            <a:ext cx="9144000" cy="1031051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Gang Wang, </a:t>
            </a:r>
            <a:r>
              <a:rPr lang="en-US" altLang="zh-CN" sz="1400" dirty="0" err="1" smtClean="0">
                <a:ea typeface="黑体" pitchFamily="49" charset="-122"/>
              </a:rPr>
              <a:t>Yansong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Feng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sz="1400" i="1" dirty="0" smtClean="0"/>
              <a:t>Easy First Relation Extraction with Information Redundancy, </a:t>
            </a:r>
            <a:r>
              <a:rPr lang="en-US" sz="1400" i="1" dirty="0" smtClean="0">
                <a:solidFill>
                  <a:srgbClr val="C00000"/>
                </a:solidFill>
              </a:rPr>
              <a:t>EMNLP 2019.</a:t>
            </a:r>
            <a:endParaRPr lang="en-US" altLang="zh-CN" sz="1400" dirty="0" smtClean="0">
              <a:solidFill>
                <a:srgbClr val="C00000"/>
              </a:solidFill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400" dirty="0" smtClean="0">
                <a:ea typeface="黑体" pitchFamily="49" charset="-122"/>
              </a:rPr>
              <a:t/>
            </a:r>
            <a:br>
              <a:rPr lang="en-US" altLang="zh-CN" sz="1400" dirty="0" smtClean="0">
                <a:ea typeface="黑体" pitchFamily="49" charset="-122"/>
              </a:rPr>
            </a:br>
            <a:r>
              <a:rPr lang="en-US" altLang="zh-CN" sz="1400" dirty="0" smtClean="0">
                <a:ea typeface="黑体" pitchFamily="49" charset="-122"/>
              </a:rPr>
              <a:t>, </a:t>
            </a:r>
            <a:r>
              <a:rPr lang="en-US" altLang="zh-CN" sz="1400" dirty="0" err="1" smtClean="0">
                <a:ea typeface="黑体" pitchFamily="49" charset="-122"/>
              </a:rPr>
              <a:t>Wanpracha</a:t>
            </a:r>
            <a:r>
              <a:rPr lang="en-US" altLang="zh-CN" sz="1400" dirty="0" smtClean="0">
                <a:ea typeface="黑体" pitchFamily="49" charset="-122"/>
              </a:rPr>
              <a:t> Art </a:t>
            </a:r>
            <a:r>
              <a:rPr lang="en-US" altLang="zh-CN" sz="1400" dirty="0" err="1" smtClean="0">
                <a:ea typeface="黑体" pitchFamily="49" charset="-122"/>
              </a:rPr>
              <a:t>Chaovalitwongse</a:t>
            </a:r>
            <a:r>
              <a:rPr lang="en-US" altLang="zh-CN" sz="1400" dirty="0" smtClean="0">
                <a:ea typeface="黑体" pitchFamily="49" charset="-122"/>
              </a:rPr>
              <a:t>. A novel link prediction approach for scale-free networks. WWW  2014.</a:t>
            </a:r>
            <a:endParaRPr lang="zh-CN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151587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/>
              <a:t>Easy-First</a:t>
            </a:r>
            <a:r>
              <a:rPr lang="zh-CN" altLang="en-US" sz="3600" b="1" dirty="0" smtClean="0"/>
              <a:t>关系抽取</a:t>
            </a:r>
            <a:endParaRPr lang="zh-CN" altLang="en-US" sz="36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51109" y="6489912"/>
            <a:ext cx="2057400" cy="365125"/>
          </a:xfrm>
          <a:prstGeom prst="rect">
            <a:avLst/>
          </a:prstGeom>
        </p:spPr>
        <p:txBody>
          <a:bodyPr/>
          <a:lstStyle/>
          <a:p>
            <a:fld id="{E3756F1F-84DF-4859-8AE8-4B3E0E67445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0" y="6263366"/>
            <a:ext cx="9144000" cy="523220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Gang Wang, </a:t>
            </a:r>
            <a:r>
              <a:rPr lang="en-US" altLang="zh-CN" sz="1400" dirty="0" err="1" smtClean="0">
                <a:ea typeface="黑体" pitchFamily="49" charset="-122"/>
              </a:rPr>
              <a:t>Yansong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Feng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sz="1400" i="1" dirty="0" smtClean="0"/>
              <a:t>Easy First Relation Extraction with Information Redundancy, </a:t>
            </a:r>
            <a:r>
              <a:rPr lang="en-US" sz="1400" i="1" dirty="0" smtClean="0">
                <a:solidFill>
                  <a:srgbClr val="C00000"/>
                </a:solidFill>
              </a:rPr>
              <a:t>EMNLP 2019.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11952" y="928670"/>
            <a:ext cx="5475287" cy="3381795"/>
          </a:xfrm>
          <a:prstGeom prst="rect">
            <a:avLst/>
          </a:prstGeom>
        </p:spPr>
      </p:pic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68588372"/>
              </p:ext>
            </p:extLst>
          </p:nvPr>
        </p:nvGraphicFramePr>
        <p:xfrm>
          <a:off x="71406" y="4560374"/>
          <a:ext cx="4500593" cy="1489576"/>
        </p:xfrm>
        <a:graphic>
          <a:graphicData uri="http://schemas.openxmlformats.org/drawingml/2006/table">
            <a:tbl>
              <a:tblPr firstRow="1" bandRow="1"/>
              <a:tblGrid>
                <a:gridCol w="1588025"/>
                <a:gridCol w="1387429"/>
                <a:gridCol w="1525139"/>
              </a:tblGrid>
              <a:tr h="386143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Subject Domain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Relation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Object Domain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</a:tr>
              <a:tr h="367811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Countries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 err="1" smtClean="0"/>
                        <a:t>largestCity</a:t>
                      </a:r>
                      <a:endParaRPr lang="zh-CN" altLang="en-US" sz="1600" i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Cities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67811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Organizations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 err="1" smtClean="0"/>
                        <a:t>locationCity</a:t>
                      </a:r>
                      <a:endParaRPr lang="zh-CN" altLang="en-US" sz="1600" i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Cities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367811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Persons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 smtClean="0"/>
                        <a:t>nationality</a:t>
                      </a:r>
                      <a:endParaRPr lang="zh-CN" altLang="en-US" sz="1600" i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Countries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6" name="圆角矩形 25"/>
          <p:cNvSpPr/>
          <p:nvPr/>
        </p:nvSpPr>
        <p:spPr>
          <a:xfrm>
            <a:off x="184752" y="5017430"/>
            <a:ext cx="1464946" cy="581996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107053" y="5346191"/>
            <a:ext cx="1464946" cy="679575"/>
          </a:xfrm>
          <a:prstGeom prst="round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84752" y="5703381"/>
            <a:ext cx="1464946" cy="3429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3071801" y="4931853"/>
            <a:ext cx="1464946" cy="3429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43049078"/>
              </p:ext>
            </p:extLst>
          </p:nvPr>
        </p:nvGraphicFramePr>
        <p:xfrm>
          <a:off x="4723833" y="4572008"/>
          <a:ext cx="4277323" cy="1411966"/>
        </p:xfrm>
        <a:graphic>
          <a:graphicData uri="http://schemas.openxmlformats.org/drawingml/2006/table">
            <a:tbl>
              <a:tblPr firstRow="1" bandRow="1"/>
              <a:tblGrid>
                <a:gridCol w="1509245"/>
                <a:gridCol w="1318600"/>
                <a:gridCol w="1449478"/>
              </a:tblGrid>
              <a:tr h="437177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Subject Domain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Relation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Object Domain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</a:tr>
              <a:tr h="416423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Persons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 err="1" smtClean="0"/>
                        <a:t>birthPlace</a:t>
                      </a:r>
                      <a:endParaRPr lang="zh-CN" altLang="en-US" sz="1600" i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Cities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416423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Countries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 smtClean="0"/>
                        <a:t>capital</a:t>
                      </a:r>
                      <a:endParaRPr lang="zh-CN" altLang="en-US" sz="1600" i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Cities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34" name="圆角矩形 33"/>
          <p:cNvSpPr/>
          <p:nvPr/>
        </p:nvSpPr>
        <p:spPr>
          <a:xfrm>
            <a:off x="4857752" y="5214950"/>
            <a:ext cx="1464946" cy="319407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886620" y="5572140"/>
            <a:ext cx="1464946" cy="324485"/>
          </a:xfrm>
          <a:prstGeom prst="round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214414" y="4214818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Domain  constraints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786446" y="4214818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Uniqueness  constraints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1587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000000"/>
                </a:solidFill>
              </a:rPr>
              <a:t>Easy-First</a:t>
            </a:r>
            <a:r>
              <a:rPr lang="zh-CN" altLang="en-US" sz="3600" b="1" dirty="0" smtClean="0">
                <a:solidFill>
                  <a:srgbClr val="000000"/>
                </a:solidFill>
              </a:rPr>
              <a:t>关系抽取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6263366"/>
            <a:ext cx="9144000" cy="523220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Gang Wang, </a:t>
            </a:r>
            <a:r>
              <a:rPr lang="en-US" altLang="zh-CN" sz="1400" dirty="0" err="1" smtClean="0">
                <a:ea typeface="黑体" pitchFamily="49" charset="-122"/>
              </a:rPr>
              <a:t>Yansong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Feng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sz="1400" i="1" dirty="0" smtClean="0"/>
              <a:t>Easy First Relation Extraction with Information Redundancy, </a:t>
            </a:r>
            <a:r>
              <a:rPr lang="en-US" sz="1400" i="1" dirty="0" smtClean="0">
                <a:solidFill>
                  <a:srgbClr val="C00000"/>
                </a:solidFill>
              </a:rPr>
              <a:t>EMNLP 2019.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89950044"/>
              </p:ext>
            </p:extLst>
          </p:nvPr>
        </p:nvGraphicFramePr>
        <p:xfrm>
          <a:off x="900113" y="1216790"/>
          <a:ext cx="7321739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1419"/>
                <a:gridCol w="1684781"/>
                <a:gridCol w="1484623"/>
                <a:gridCol w="1431383"/>
                <a:gridCol w="1629533"/>
              </a:tblGrid>
              <a:tr h="317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Datasets</a:t>
                      </a:r>
                      <a:endParaRPr lang="zh-CN" altLang="en-US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Methods</a:t>
                      </a:r>
                      <a:endParaRPr lang="zh-CN" altLang="en-US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Running Time (s)</a:t>
                      </a:r>
                      <a:endParaRPr lang="zh-CN" altLang="en-US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# of ILP</a:t>
                      </a:r>
                    </a:p>
                    <a:p>
                      <a:pPr algn="ctr"/>
                      <a:r>
                        <a:rPr lang="en-US" altLang="zh-CN" sz="2000" dirty="0" smtClean="0"/>
                        <a:t>Variables </a:t>
                      </a:r>
                      <a:endParaRPr lang="zh-CN" altLang="en-US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# of ILP</a:t>
                      </a:r>
                    </a:p>
                    <a:p>
                      <a:pPr algn="ctr"/>
                      <a:r>
                        <a:rPr lang="en-US" altLang="zh-CN" sz="2000" dirty="0" smtClean="0"/>
                        <a:t>Constraints </a:t>
                      </a:r>
                      <a:endParaRPr lang="zh-CN" altLang="en-US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443">
                <a:tc rowSpan="2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altLang="zh-CN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DB_me</a:t>
                      </a:r>
                      <a:endParaRPr lang="en-US" altLang="zh-CN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52.70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12353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293361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7443">
                <a:tc vMerge="1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altLang="zh-CN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eFIRE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1.88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8185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34931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1744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DB_nn</a:t>
                      </a:r>
                      <a:endParaRPr lang="zh-CN" altLang="en-US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15.82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11770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94498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17443">
                <a:tc vMerge="1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altLang="zh-CN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eFIRE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1.11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9678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24314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14480" y="3786190"/>
            <a:ext cx="5288376" cy="2351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国家重点基础研究发展计划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9350" y="836712"/>
            <a:ext cx="8645138" cy="2160240"/>
          </a:xfrm>
        </p:spPr>
        <p:txBody>
          <a:bodyPr/>
          <a:lstStyle/>
          <a:p>
            <a:r>
              <a:rPr lang="zh-CN" altLang="en-US" sz="2800" dirty="0" smtClean="0"/>
              <a:t>网络信息空间大数据计算的基础研究</a:t>
            </a:r>
            <a:r>
              <a:rPr lang="en-US" altLang="zh-CN" sz="2800" dirty="0" smtClean="0"/>
              <a:t>(2014-2018)</a:t>
            </a:r>
            <a:r>
              <a:rPr lang="zh-CN" altLang="en-US" sz="2800" dirty="0" smtClean="0"/>
              <a:t> </a:t>
            </a:r>
            <a:r>
              <a:rPr lang="zh-CN" altLang="en-US" dirty="0" smtClean="0"/>
              <a:t>	</a:t>
            </a:r>
          </a:p>
          <a:p>
            <a:pPr lvl="1"/>
            <a:r>
              <a:rPr lang="en-US" altLang="zh-CN" dirty="0" smtClean="0"/>
              <a:t>Chief Scientist: Prof. </a:t>
            </a:r>
            <a:r>
              <a:rPr lang="en-US" altLang="zh-CN" dirty="0" err="1" smtClean="0"/>
              <a:t>Jinpeng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Huai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8 institutes involved</a:t>
            </a:r>
          </a:p>
          <a:p>
            <a:pPr lvl="1"/>
            <a:r>
              <a:rPr lang="en-US" altLang="zh-CN" dirty="0" smtClean="0"/>
              <a:t>Focus on “computing theory and practice on Big Data”</a:t>
            </a:r>
          </a:p>
          <a:p>
            <a:pPr lvl="1"/>
            <a:r>
              <a:rPr lang="en-US" altLang="zh-CN" dirty="0" smtClean="0"/>
              <a:t>http://cnbigdata.org/</a:t>
            </a:r>
            <a:endParaRPr lang="zh-CN" altLang="en-US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107804"/>
            <a:ext cx="4176464" cy="1444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676713"/>
            <a:ext cx="3312367" cy="199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107804"/>
            <a:ext cx="3996410" cy="176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941168"/>
            <a:ext cx="4308386" cy="176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988" y="2755882"/>
            <a:ext cx="4167187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标题 1"/>
          <p:cNvSpPr>
            <a:spLocks noGrp="1"/>
          </p:cNvSpPr>
          <p:nvPr>
            <p:ph type="title"/>
          </p:nvPr>
        </p:nvSpPr>
        <p:spPr>
          <a:xfrm>
            <a:off x="323850" y="71414"/>
            <a:ext cx="8569325" cy="7921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如一：面向公共事件的示范应用</a:t>
            </a:r>
            <a:endParaRPr lang="en-US" altLang="en-US" sz="40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0825" y="5286388"/>
            <a:ext cx="8642350" cy="142876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研究工作：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异质大数据获取、建模与深度分析，异构大数据存储与多模态计算，复杂系统敏捷定制，事件分析与预测</a:t>
            </a:r>
            <a:r>
              <a:rPr lang="zh-CN" altLang="en-US" sz="18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核心算法：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Weiren Yu, Charu C. Aggarwal, Shuai Ma, Haixun Wang: On Anomalous Hotspot Discovery in Graph Streams. </a:t>
            </a:r>
            <a:r>
              <a:rPr lang="de-DE" altLang="zh-CN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ICDM 2013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917" name="灯片编号占位符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FD561B0-AF4F-46D0-BB63-C1E50C15D2B5}" type="slidenum">
              <a:rPr lang="zh-CN" altLang="en-US" smtClean="0"/>
              <a:pPr/>
              <a:t>20</a:t>
            </a:fld>
            <a:endParaRPr lang="en-US" altLang="zh-CN" smtClean="0"/>
          </a:p>
        </p:txBody>
      </p:sp>
      <p:sp>
        <p:nvSpPr>
          <p:cNvPr id="31" name="圆角矩形 30"/>
          <p:cNvSpPr/>
          <p:nvPr/>
        </p:nvSpPr>
        <p:spPr>
          <a:xfrm>
            <a:off x="236538" y="4357694"/>
            <a:ext cx="8656637" cy="7921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舆情大数据服务：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已被国家信息安全管理中心采用，建立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Ring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微信公众号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  <p:sp>
        <p:nvSpPr>
          <p:cNvPr id="38919" name="矩形 53"/>
          <p:cNvSpPr>
            <a:spLocks noChangeArrowheads="1"/>
          </p:cNvSpPr>
          <p:nvPr/>
        </p:nvSpPr>
        <p:spPr bwMode="auto">
          <a:xfrm>
            <a:off x="5480050" y="2876532"/>
            <a:ext cx="11128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0" name="矩形 53"/>
          <p:cNvSpPr>
            <a:spLocks noChangeArrowheads="1"/>
          </p:cNvSpPr>
          <p:nvPr/>
        </p:nvSpPr>
        <p:spPr bwMode="auto">
          <a:xfrm>
            <a:off x="5459413" y="2881295"/>
            <a:ext cx="12112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1" name="TextBox 12"/>
          <p:cNvSpPr txBox="1">
            <a:spLocks noChangeArrowheads="1"/>
          </p:cNvSpPr>
          <p:nvPr/>
        </p:nvSpPr>
        <p:spPr bwMode="auto">
          <a:xfrm>
            <a:off x="4767263" y="931845"/>
            <a:ext cx="3992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lvl="1" indent="-177800" algn="ctr">
              <a:spcBef>
                <a:spcPts val="300"/>
              </a:spcBef>
              <a:spcAft>
                <a:spcPts val="600"/>
              </a:spcAft>
              <a:buClr>
                <a:srgbClr val="006600"/>
              </a:buClr>
            </a:pP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安管中心：</a:t>
            </a: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微博人物画像系统</a:t>
            </a:r>
          </a:p>
        </p:txBody>
      </p:sp>
      <p:pic>
        <p:nvPicPr>
          <p:cNvPr id="38922" name="图片 55" descr="群体用户轨迹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2888" y="1395395"/>
            <a:ext cx="2166937" cy="136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3" name="矩形 56"/>
          <p:cNvSpPr>
            <a:spLocks noChangeArrowheads="1"/>
          </p:cNvSpPr>
          <p:nvPr/>
        </p:nvSpPr>
        <p:spPr bwMode="auto">
          <a:xfrm>
            <a:off x="6872288" y="1462070"/>
            <a:ext cx="14255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群体迁徙分析</a:t>
            </a:r>
          </a:p>
        </p:txBody>
      </p:sp>
      <p:pic>
        <p:nvPicPr>
          <p:cNvPr id="38924" name="图片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8463" y="2790807"/>
            <a:ext cx="2011362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5" name="矩形 61"/>
          <p:cNvSpPr>
            <a:spLocks noChangeArrowheads="1"/>
          </p:cNvSpPr>
          <p:nvPr/>
        </p:nvSpPr>
        <p:spPr bwMode="auto">
          <a:xfrm>
            <a:off x="5046663" y="29574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群体情绪监测</a:t>
            </a:r>
          </a:p>
        </p:txBody>
      </p:sp>
      <p:pic>
        <p:nvPicPr>
          <p:cNvPr id="38926" name="图片 62" descr="个人概览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99000" y="1395395"/>
            <a:ext cx="1835150" cy="152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7" name="矩形 63"/>
          <p:cNvSpPr>
            <a:spLocks noChangeArrowheads="1"/>
          </p:cNvSpPr>
          <p:nvPr/>
        </p:nvSpPr>
        <p:spPr bwMode="auto">
          <a:xfrm>
            <a:off x="5119688" y="14588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个人多维画像</a:t>
            </a:r>
          </a:p>
        </p:txBody>
      </p:sp>
      <p:sp>
        <p:nvSpPr>
          <p:cNvPr id="65" name="矩形 64"/>
          <p:cNvSpPr/>
          <p:nvPr/>
        </p:nvSpPr>
        <p:spPr>
          <a:xfrm>
            <a:off x="250825" y="928670"/>
            <a:ext cx="421640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683125" y="928670"/>
            <a:ext cx="421005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930" name="TextBox 12"/>
          <p:cNvSpPr txBox="1">
            <a:spLocks noChangeArrowheads="1"/>
          </p:cNvSpPr>
          <p:nvPr/>
        </p:nvSpPr>
        <p:spPr bwMode="auto">
          <a:xfrm>
            <a:off x="290513" y="939782"/>
            <a:ext cx="409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安管中心：实时事件检测与分析系统</a:t>
            </a:r>
          </a:p>
        </p:txBody>
      </p:sp>
      <p:pic>
        <p:nvPicPr>
          <p:cNvPr id="38931" name="Picture 2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0513" y="1303320"/>
            <a:ext cx="2176462" cy="27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2" name="Picture 2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86038" y="1303320"/>
            <a:ext cx="1665287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41740" y="1303298"/>
            <a:ext cx="593698" cy="57150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34" name="Picture 2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63813" y="2581257"/>
            <a:ext cx="1760537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35" name="矩形 51"/>
          <p:cNvSpPr>
            <a:spLocks noChangeArrowheads="1"/>
          </p:cNvSpPr>
          <p:nvPr/>
        </p:nvSpPr>
        <p:spPr bwMode="auto">
          <a:xfrm>
            <a:off x="1562100" y="2033570"/>
            <a:ext cx="11477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事件检测</a:t>
            </a:r>
          </a:p>
        </p:txBody>
      </p:sp>
      <p:sp>
        <p:nvSpPr>
          <p:cNvPr id="38936" name="矩形 51"/>
          <p:cNvSpPr>
            <a:spLocks noChangeArrowheads="1"/>
          </p:cNvSpPr>
          <p:nvPr/>
        </p:nvSpPr>
        <p:spPr bwMode="auto">
          <a:xfrm>
            <a:off x="3316288" y="2754295"/>
            <a:ext cx="11096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  <p:pic>
        <p:nvPicPr>
          <p:cNvPr id="6" name="Picture 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2900" y="2887663"/>
            <a:ext cx="3314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121"/>
          <p:cNvSpPr>
            <a:spLocks noChangeArrowheads="1"/>
          </p:cNvSpPr>
          <p:nvPr/>
        </p:nvSpPr>
        <p:spPr bwMode="auto">
          <a:xfrm>
            <a:off x="414338" y="3546475"/>
            <a:ext cx="3313112" cy="7937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矩形 121"/>
          <p:cNvSpPr>
            <a:spLocks noChangeArrowheads="1"/>
          </p:cNvSpPr>
          <p:nvPr/>
        </p:nvSpPr>
        <p:spPr bwMode="auto">
          <a:xfrm>
            <a:off x="415925" y="2251075"/>
            <a:ext cx="3311525" cy="936625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" name="矩形 121"/>
          <p:cNvSpPr>
            <a:spLocks noChangeArrowheads="1"/>
          </p:cNvSpPr>
          <p:nvPr/>
        </p:nvSpPr>
        <p:spPr bwMode="auto">
          <a:xfrm>
            <a:off x="3870325" y="1169988"/>
            <a:ext cx="4895850" cy="1325562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0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0688" y="1292225"/>
            <a:ext cx="417512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2888" y="1263650"/>
            <a:ext cx="425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07"/>
          <p:cNvSpPr>
            <a:spLocks noChangeArrowheads="1"/>
          </p:cNvSpPr>
          <p:nvPr/>
        </p:nvSpPr>
        <p:spPr bwMode="auto">
          <a:xfrm>
            <a:off x="3919538" y="1905000"/>
            <a:ext cx="77787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车网监控平台</a:t>
            </a:r>
            <a:endParaRPr lang="zh-CN" altLang="en-US"/>
          </a:p>
        </p:txBody>
      </p:sp>
      <p:pic>
        <p:nvPicPr>
          <p:cNvPr id="13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4838" y="1266825"/>
            <a:ext cx="43180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06"/>
          <p:cNvSpPr>
            <a:spLocks noChangeArrowheads="1"/>
          </p:cNvSpPr>
          <p:nvPr/>
        </p:nvSpPr>
        <p:spPr bwMode="auto">
          <a:xfrm>
            <a:off x="7913688" y="1949450"/>
            <a:ext cx="693737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开放数据平台</a:t>
            </a:r>
            <a:endParaRPr lang="zh-CN" altLang="en-US"/>
          </a:p>
        </p:txBody>
      </p:sp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0" y="1303338"/>
            <a:ext cx="4032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4"/>
          <p:cNvSpPr>
            <a:spLocks noChangeArrowheads="1"/>
          </p:cNvSpPr>
          <p:nvPr/>
        </p:nvSpPr>
        <p:spPr bwMode="auto">
          <a:xfrm>
            <a:off x="5826125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公众服务平台</a:t>
            </a:r>
            <a:endParaRPr lang="zh-CN" altLang="en-US"/>
          </a:p>
        </p:txBody>
      </p:sp>
      <p:pic>
        <p:nvPicPr>
          <p:cNvPr id="17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0" y="1252538"/>
            <a:ext cx="417513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56"/>
          <p:cNvSpPr>
            <a:spLocks noChangeArrowheads="1"/>
          </p:cNvSpPr>
          <p:nvPr/>
        </p:nvSpPr>
        <p:spPr bwMode="auto">
          <a:xfrm>
            <a:off x="4927600" y="1919288"/>
            <a:ext cx="7207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资源管控平台</a:t>
            </a:r>
            <a:endParaRPr lang="zh-CN" altLang="en-US"/>
          </a:p>
        </p:txBody>
      </p:sp>
      <p:sp>
        <p:nvSpPr>
          <p:cNvPr id="19" name="矩形 157"/>
          <p:cNvSpPr>
            <a:spLocks noChangeArrowheads="1"/>
          </p:cNvSpPr>
          <p:nvPr/>
        </p:nvSpPr>
        <p:spPr bwMode="auto">
          <a:xfrm>
            <a:off x="6837363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运营托管平台</a:t>
            </a:r>
            <a:endParaRPr lang="zh-CN" altLang="en-US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1888" y="1193800"/>
            <a:ext cx="8858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2750" y="11938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直接箭头连接符 60"/>
          <p:cNvCxnSpPr>
            <a:cxnSpLocks noChangeShapeType="1"/>
          </p:cNvCxnSpPr>
          <p:nvPr/>
        </p:nvCxnSpPr>
        <p:spPr bwMode="auto">
          <a:xfrm flipH="1" flipV="1">
            <a:off x="698500" y="1554163"/>
            <a:ext cx="3175" cy="623887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9175" y="12065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直接箭头连接符 62"/>
          <p:cNvCxnSpPr>
            <a:cxnSpLocks noChangeShapeType="1"/>
          </p:cNvCxnSpPr>
          <p:nvPr/>
        </p:nvCxnSpPr>
        <p:spPr bwMode="auto">
          <a:xfrm flipV="1">
            <a:off x="2574925" y="1565275"/>
            <a:ext cx="1588" cy="612775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cxnSp>
        <p:nvCxnSpPr>
          <p:cNvPr id="25" name="直接箭头连接符 63"/>
          <p:cNvCxnSpPr>
            <a:cxnSpLocks noChangeShapeType="1"/>
          </p:cNvCxnSpPr>
          <p:nvPr/>
        </p:nvCxnSpPr>
        <p:spPr bwMode="auto">
          <a:xfrm flipH="1" flipV="1">
            <a:off x="992188" y="1470025"/>
            <a:ext cx="1296987" cy="12700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prstDash val="dashDot"/>
            <a:round/>
            <a:headEnd type="triangle" w="med" len="med"/>
            <a:tailEnd type="triangle" w="med" len="med"/>
          </a:ln>
        </p:spPr>
      </p:cxnSp>
      <p:pic>
        <p:nvPicPr>
          <p:cNvPr id="26" name="Picture 3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32113" y="1193800"/>
            <a:ext cx="704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AutoShape 40"/>
          <p:cNvSpPr>
            <a:spLocks noChangeArrowheads="1"/>
          </p:cNvSpPr>
          <p:nvPr/>
        </p:nvSpPr>
        <p:spPr bwMode="auto">
          <a:xfrm>
            <a:off x="2286000" y="1171575"/>
            <a:ext cx="1008063" cy="574675"/>
          </a:xfrm>
          <a:prstGeom prst="roundRect">
            <a:avLst>
              <a:gd name="adj" fmla="val 16667"/>
            </a:avLst>
          </a:prstGeom>
          <a:solidFill>
            <a:srgbClr val="4F81BD">
              <a:alpha val="1176"/>
            </a:srgbClr>
          </a:solidFill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" y="2332038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7225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矩形 107"/>
          <p:cNvSpPr>
            <a:spLocks noChangeArrowheads="1"/>
          </p:cNvSpPr>
          <p:nvPr/>
        </p:nvSpPr>
        <p:spPr bwMode="auto">
          <a:xfrm>
            <a:off x="2574925" y="2466975"/>
            <a:ext cx="1016000" cy="46196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移动端交互与数据采集</a:t>
            </a:r>
          </a:p>
        </p:txBody>
      </p:sp>
      <p:sp>
        <p:nvSpPr>
          <p:cNvPr id="32" name="矩形 90"/>
          <p:cNvSpPr>
            <a:spLocks noChangeArrowheads="1"/>
          </p:cNvSpPr>
          <p:nvPr/>
        </p:nvSpPr>
        <p:spPr bwMode="auto">
          <a:xfrm>
            <a:off x="630238" y="3762375"/>
            <a:ext cx="1727200" cy="344488"/>
          </a:xfrm>
          <a:prstGeom prst="rect">
            <a:avLst/>
          </a:prstGeom>
          <a:noFill/>
          <a:ln w="9525">
            <a:solidFill>
              <a:srgbClr val="3F3F3F"/>
            </a:solidFill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分布式消息队列</a:t>
            </a:r>
            <a:endParaRPr lang="zh-CN" altLang="en-US"/>
          </a:p>
        </p:txBody>
      </p:sp>
      <p:sp>
        <p:nvSpPr>
          <p:cNvPr id="33" name="矩形 107"/>
          <p:cNvSpPr>
            <a:spLocks noChangeArrowheads="1"/>
          </p:cNvSpPr>
          <p:nvPr/>
        </p:nvSpPr>
        <p:spPr bwMode="auto">
          <a:xfrm>
            <a:off x="2430463" y="3690938"/>
            <a:ext cx="865187" cy="46513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应用数据总线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4" name="矩形 107"/>
          <p:cNvSpPr>
            <a:spLocks noChangeArrowheads="1"/>
          </p:cNvSpPr>
          <p:nvPr/>
        </p:nvSpPr>
        <p:spPr bwMode="auto">
          <a:xfrm>
            <a:off x="5637213" y="2994025"/>
            <a:ext cx="1150937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实时流式处理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5" name="AutoShape 34"/>
          <p:cNvSpPr>
            <a:spLocks noChangeArrowheads="1"/>
          </p:cNvSpPr>
          <p:nvPr/>
        </p:nvSpPr>
        <p:spPr bwMode="auto">
          <a:xfrm>
            <a:off x="1279525" y="3187700"/>
            <a:ext cx="144463" cy="358775"/>
          </a:xfrm>
          <a:prstGeom prst="upDownArrow">
            <a:avLst>
              <a:gd name="adj1" fmla="val 50000"/>
              <a:gd name="adj2" fmla="val 49774"/>
            </a:avLst>
          </a:prstGeom>
          <a:solidFill>
            <a:schemeClr val="accent1"/>
          </a:solidFill>
          <a:ln w="9525">
            <a:solidFill>
              <a:schemeClr val="tx1"/>
            </a:solidFill>
            <a:bevel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36" name="AutoShape 35"/>
          <p:cNvSpPr>
            <a:spLocks noChangeArrowheads="1"/>
          </p:cNvSpPr>
          <p:nvPr/>
        </p:nvSpPr>
        <p:spPr bwMode="auto">
          <a:xfrm>
            <a:off x="1582738" y="4335463"/>
            <a:ext cx="144462" cy="360362"/>
          </a:xfrm>
          <a:prstGeom prst="upDownArrow">
            <a:avLst>
              <a:gd name="adj1" fmla="val 50000"/>
              <a:gd name="adj2" fmla="val 498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37" name="Picture 4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4463" y="4699000"/>
            <a:ext cx="455295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矩形 107"/>
          <p:cNvSpPr>
            <a:spLocks noChangeArrowheads="1"/>
          </p:cNvSpPr>
          <p:nvPr/>
        </p:nvSpPr>
        <p:spPr bwMode="auto">
          <a:xfrm>
            <a:off x="1243013" y="4905375"/>
            <a:ext cx="1617662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时空大数据存储管理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9" name="左右箭头 1"/>
          <p:cNvSpPr>
            <a:spLocks noChangeArrowheads="1"/>
          </p:cNvSpPr>
          <p:nvPr/>
        </p:nvSpPr>
        <p:spPr bwMode="auto">
          <a:xfrm>
            <a:off x="3784600" y="39211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0" name="AutoShape 37"/>
          <p:cNvSpPr>
            <a:spLocks noChangeArrowheads="1"/>
          </p:cNvSpPr>
          <p:nvPr/>
        </p:nvSpPr>
        <p:spPr bwMode="auto">
          <a:xfrm>
            <a:off x="5637213" y="2528888"/>
            <a:ext cx="144462" cy="358775"/>
          </a:xfrm>
          <a:prstGeom prst="upDownArrow">
            <a:avLst>
              <a:gd name="adj1" fmla="val 50000"/>
              <a:gd name="adj2" fmla="val 495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41" name="Picture 41"/>
          <p:cNvPicPr>
            <a:picLocks noChangeAspect="1" noChangeArrowheads="1"/>
          </p:cNvPicPr>
          <p:nvPr/>
        </p:nvPicPr>
        <p:blipFill>
          <a:blip r:embed="rId8"/>
          <a:srcRect r="27237" b="13019"/>
          <a:stretch>
            <a:fillRect/>
          </a:stretch>
        </p:blipFill>
        <p:spPr bwMode="auto">
          <a:xfrm>
            <a:off x="7634288" y="3532188"/>
            <a:ext cx="1531937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矩形 121"/>
          <p:cNvSpPr>
            <a:spLocks noChangeArrowheads="1"/>
          </p:cNvSpPr>
          <p:nvPr/>
        </p:nvSpPr>
        <p:spPr bwMode="auto">
          <a:xfrm>
            <a:off x="7532688" y="2528888"/>
            <a:ext cx="1633537" cy="18478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3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13688" y="3019425"/>
            <a:ext cx="1116012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矩形 107"/>
          <p:cNvSpPr>
            <a:spLocks noChangeArrowheads="1"/>
          </p:cNvSpPr>
          <p:nvPr/>
        </p:nvSpPr>
        <p:spPr bwMode="auto">
          <a:xfrm>
            <a:off x="7578725" y="2611438"/>
            <a:ext cx="1541463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第三方应用接入</a:t>
            </a:r>
            <a:endParaRPr lang="zh-CN" altLang="en-US">
              <a:sym typeface="Arial" pitchFamily="34" charset="0"/>
            </a:endParaRPr>
          </a:p>
        </p:txBody>
      </p:sp>
      <p:pic>
        <p:nvPicPr>
          <p:cNvPr id="45" name="Picture 4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26075" y="4905375"/>
            <a:ext cx="3517900" cy="153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矩形 121"/>
          <p:cNvSpPr>
            <a:spLocks noChangeArrowheads="1"/>
          </p:cNvSpPr>
          <p:nvPr/>
        </p:nvSpPr>
        <p:spPr bwMode="auto">
          <a:xfrm>
            <a:off x="5216525" y="4664075"/>
            <a:ext cx="3903663" cy="1773238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7" name="矩形 107"/>
          <p:cNvSpPr>
            <a:spLocks noChangeArrowheads="1"/>
          </p:cNvSpPr>
          <p:nvPr/>
        </p:nvSpPr>
        <p:spPr bwMode="auto">
          <a:xfrm>
            <a:off x="7146925" y="4664075"/>
            <a:ext cx="1724025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离线数据挖掘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48" name="左右箭头 54"/>
          <p:cNvSpPr>
            <a:spLocks noChangeArrowheads="1"/>
          </p:cNvSpPr>
          <p:nvPr/>
        </p:nvSpPr>
        <p:spPr bwMode="auto">
          <a:xfrm>
            <a:off x="4760913" y="54705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9" name="矩形 121"/>
          <p:cNvSpPr>
            <a:spLocks noChangeArrowheads="1"/>
          </p:cNvSpPr>
          <p:nvPr/>
        </p:nvSpPr>
        <p:spPr bwMode="auto">
          <a:xfrm>
            <a:off x="119063" y="4699000"/>
            <a:ext cx="4641850" cy="1704975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cxnSp>
        <p:nvCxnSpPr>
          <p:cNvPr id="50" name="直接箭头连接符 4"/>
          <p:cNvCxnSpPr>
            <a:cxnSpLocks noChangeShapeType="1"/>
          </p:cNvCxnSpPr>
          <p:nvPr/>
        </p:nvCxnSpPr>
        <p:spPr bwMode="auto">
          <a:xfrm>
            <a:off x="30781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  <p:cxnSp>
        <p:nvCxnSpPr>
          <p:cNvPr id="51" name="直接箭头连接符 58"/>
          <p:cNvCxnSpPr>
            <a:cxnSpLocks noChangeShapeType="1"/>
          </p:cNvCxnSpPr>
          <p:nvPr/>
        </p:nvCxnSpPr>
        <p:spPr bwMode="auto">
          <a:xfrm>
            <a:off x="35099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66725" y="1162050"/>
            <a:ext cx="5033969" cy="290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车辆运营态势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单个车辆状态实时跟踪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历史运营分析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线路、里程、油耗、行为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行程实时切分与速度分析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数据质量分析与系统状态监控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 cstate="print"/>
          <a:srcRect l="407" t="10022" r="2419" b="7840"/>
          <a:stretch>
            <a:fillRect/>
          </a:stretch>
        </p:blipFill>
        <p:spPr bwMode="auto">
          <a:xfrm>
            <a:off x="5694363" y="1181100"/>
            <a:ext cx="3422650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 cstate="print"/>
          <a:srcRect l="1077" t="10022" r="2419" b="1299"/>
          <a:stretch>
            <a:fillRect/>
          </a:stretch>
        </p:blipFill>
        <p:spPr bwMode="auto">
          <a:xfrm>
            <a:off x="53975" y="4144963"/>
            <a:ext cx="2741613" cy="232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4" cstate="print"/>
          <a:srcRect l="1077" t="10022" r="3088" b="7840"/>
          <a:stretch>
            <a:fillRect/>
          </a:stretch>
        </p:blipFill>
        <p:spPr bwMode="auto">
          <a:xfrm>
            <a:off x="2971800" y="4144963"/>
            <a:ext cx="29860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5" cstate="print"/>
          <a:srcRect l="1077" t="10020" r="1077" b="22379"/>
          <a:stretch>
            <a:fillRect/>
          </a:stretch>
        </p:blipFill>
        <p:spPr bwMode="auto">
          <a:xfrm>
            <a:off x="6130925" y="4144963"/>
            <a:ext cx="2986088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如三：</a:t>
            </a:r>
            <a:r>
              <a:rPr lang="en-US" altLang="zh-CN" sz="4000" b="1" kern="0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TGraph</a:t>
            </a:r>
            <a:r>
              <a:rPr lang="zh-CN" altLang="en-US" sz="4000" b="1" kern="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时态图数据管理系统</a:t>
            </a:r>
          </a:p>
        </p:txBody>
      </p:sp>
      <p:pic>
        <p:nvPicPr>
          <p:cNvPr id="12" name="图片 14" descr="TGraph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57232"/>
            <a:ext cx="867874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6429396"/>
            <a:ext cx="9144000" cy="461665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homepage\talks\973年终会-2014\IBM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077072"/>
            <a:ext cx="1885280" cy="94264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b="1" dirty="0" smtClean="0">
                <a:solidFill>
                  <a:srgbClr val="C00000"/>
                </a:solidFill>
              </a:rPr>
              <a:t>Acknowledgements</a:t>
            </a:r>
            <a:endParaRPr kumimoji="1" lang="en-US" altLang="zh-CN" sz="3600" dirty="0" smtClean="0">
              <a:solidFill>
                <a:srgbClr val="C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512" y="908720"/>
            <a:ext cx="8964488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kumimoji="1" lang="en-US" altLang="zh-CN" sz="2400" b="1" dirty="0" smtClean="0">
                <a:solidFill>
                  <a:srgbClr val="C00000"/>
                </a:solidFill>
              </a:rPr>
              <a:t>Collaborators: </a:t>
            </a:r>
          </a:p>
          <a:p>
            <a:pPr algn="just">
              <a:spcBef>
                <a:spcPts val="600"/>
              </a:spcBef>
            </a:pPr>
            <a:r>
              <a:rPr kumimoji="1" lang="en-US" altLang="zh-CN" dirty="0" err="1" smtClean="0"/>
              <a:t>Charu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Aggarwal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Sourav</a:t>
            </a:r>
            <a:r>
              <a:rPr kumimoji="1" lang="en-US" altLang="zh-CN" dirty="0" smtClean="0"/>
              <a:t> S </a:t>
            </a:r>
            <a:r>
              <a:rPr kumimoji="1" lang="en-US" altLang="zh-CN" dirty="0" err="1" smtClean="0"/>
              <a:t>Bhowmick</a:t>
            </a:r>
            <a:r>
              <a:rPr kumimoji="1" lang="en-US" altLang="zh-CN" dirty="0" smtClean="0"/>
              <a:t>, Yang Cao, </a:t>
            </a:r>
            <a:r>
              <a:rPr kumimoji="1" lang="en-US" altLang="zh-CN" dirty="0" err="1" smtClean="0"/>
              <a:t>Gao</a:t>
            </a:r>
            <a:r>
              <a:rPr kumimoji="1" lang="en-US" altLang="zh-CN" dirty="0" smtClean="0"/>
              <a:t> Cong, Liang </a:t>
            </a:r>
            <a:r>
              <a:rPr kumimoji="1" lang="en-US" altLang="zh-CN" dirty="0" err="1" smtClean="0"/>
              <a:t>Duan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Wenfei</a:t>
            </a:r>
            <a:r>
              <a:rPr kumimoji="1" lang="en-US" altLang="zh-CN" dirty="0" smtClean="0"/>
              <a:t> Fan, </a:t>
            </a:r>
            <a:r>
              <a:rPr kumimoji="1" lang="en-US" altLang="zh-CN" dirty="0" err="1" smtClean="0"/>
              <a:t>Kaiyu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Feng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Yansong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Feng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Haixing</a:t>
            </a:r>
            <a:r>
              <a:rPr kumimoji="1" lang="en-US" altLang="zh-CN" dirty="0" smtClean="0"/>
              <a:t> Huang, </a:t>
            </a:r>
            <a:r>
              <a:rPr kumimoji="1" lang="en-US" altLang="zh-CN" dirty="0" err="1" smtClean="0"/>
              <a:t>Renjun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Jinpeng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Huai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Jia</a:t>
            </a:r>
            <a:r>
              <a:rPr lang="en-US" altLang="zh-CN" dirty="0" smtClean="0"/>
              <a:t> Li,  </a:t>
            </a:r>
            <a:r>
              <a:rPr lang="en-US" altLang="zh-CN" dirty="0" err="1" smtClean="0"/>
              <a:t>Jianxin</a:t>
            </a:r>
            <a:r>
              <a:rPr lang="en-US" altLang="zh-CN" dirty="0" smtClean="0"/>
              <a:t> Li, </a:t>
            </a:r>
            <a:r>
              <a:rPr lang="en-US" altLang="zh-CN" dirty="0" err="1" smtClean="0"/>
              <a:t>Xuelian</a:t>
            </a:r>
            <a:r>
              <a:rPr lang="en-US" altLang="zh-CN" dirty="0" smtClean="0"/>
              <a:t> Lin, </a:t>
            </a:r>
            <a:r>
              <a:rPr lang="en-US" altLang="zh-CN" dirty="0" err="1" smtClean="0"/>
              <a:t>Xudong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Zhe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Jinghe</a:t>
            </a:r>
            <a:r>
              <a:rPr lang="en-US" altLang="zh-CN" dirty="0" smtClean="0"/>
              <a:t> Song, Gang Wang, </a:t>
            </a:r>
            <a:r>
              <a:rPr kumimoji="1" lang="en-US" altLang="zh-CN" dirty="0" err="1" smtClean="0"/>
              <a:t>Haixun</a:t>
            </a:r>
            <a:r>
              <a:rPr kumimoji="1" lang="en-US" altLang="zh-CN" dirty="0" smtClean="0"/>
              <a:t> Wang,  </a:t>
            </a:r>
            <a:r>
              <a:rPr kumimoji="1" lang="en-US" altLang="zh-CN" dirty="0" err="1" smtClean="0"/>
              <a:t>Luoshu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Tianyu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Wo</a:t>
            </a:r>
            <a:r>
              <a:rPr kumimoji="1" lang="en-US" altLang="zh-CN" dirty="0" smtClean="0"/>
              <a:t>…</a:t>
            </a:r>
          </a:p>
          <a:p>
            <a:pPr algn="just">
              <a:spcBef>
                <a:spcPts val="1200"/>
              </a:spcBef>
            </a:pPr>
            <a:r>
              <a:rPr kumimoji="1" lang="en-US" altLang="zh-CN" sz="2400" b="1" dirty="0" smtClean="0">
                <a:solidFill>
                  <a:srgbClr val="C00000"/>
                </a:solidFill>
              </a:rPr>
              <a:t>They are from:  </a:t>
            </a:r>
          </a:p>
          <a:p>
            <a:pPr algn="just">
              <a:spcBef>
                <a:spcPts val="600"/>
              </a:spcBef>
            </a:pPr>
            <a:endParaRPr kumimoji="1" lang="en-US" altLang="zh-CN" dirty="0" smtClean="0"/>
          </a:p>
          <a:p>
            <a:pPr algn="just">
              <a:spcBef>
                <a:spcPts val="600"/>
              </a:spcBef>
            </a:pPr>
            <a:endParaRPr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pic>
        <p:nvPicPr>
          <p:cNvPr id="7" name="图片 6" descr="beihang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030701"/>
            <a:ext cx="3359376" cy="693866"/>
          </a:xfrm>
          <a:prstGeom prst="rect">
            <a:avLst/>
          </a:prstGeom>
        </p:spPr>
      </p:pic>
      <p:pic>
        <p:nvPicPr>
          <p:cNvPr id="8" name="图片 7" descr="goog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5821635"/>
            <a:ext cx="1876425" cy="703709"/>
          </a:xfrm>
          <a:prstGeom prst="rect">
            <a:avLst/>
          </a:prstGeom>
        </p:spPr>
      </p:pic>
      <p:pic>
        <p:nvPicPr>
          <p:cNvPr id="1027" name="Picture 3" descr="D:\homepage\talks\973年终会-2014\msr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5496644"/>
            <a:ext cx="2219325" cy="1028700"/>
          </a:xfrm>
          <a:prstGeom prst="rect">
            <a:avLst/>
          </a:prstGeom>
          <a:noFill/>
        </p:spPr>
      </p:pic>
      <p:pic>
        <p:nvPicPr>
          <p:cNvPr id="1028" name="Picture 4" descr="D:\homepage\talks\973年终会-2014\t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4077072"/>
            <a:ext cx="2736304" cy="966827"/>
          </a:xfrm>
          <a:prstGeom prst="rect">
            <a:avLst/>
          </a:prstGeom>
          <a:noFill/>
        </p:spPr>
      </p:pic>
      <p:pic>
        <p:nvPicPr>
          <p:cNvPr id="11" name="Picture 12" descr="http://cdn3.sbnation.com/imported_assets/1427057/12207655-lar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005064"/>
            <a:ext cx="2928152" cy="110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homepage\talks\973年终会-2014\th (3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9992" y="2996952"/>
            <a:ext cx="4392488" cy="761364"/>
          </a:xfrm>
          <a:prstGeom prst="rect">
            <a:avLst/>
          </a:prstGeom>
          <a:noFill/>
        </p:spPr>
      </p:pic>
      <p:pic>
        <p:nvPicPr>
          <p:cNvPr id="14" name="图片 13" descr="th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12160" y="5393010"/>
            <a:ext cx="2857500" cy="127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251520" y="3933056"/>
            <a:ext cx="8501122" cy="20688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Thanks!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331640" y="1837414"/>
            <a:ext cx="5078938" cy="252028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主页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http://mashuai.buaa.edu.cn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邮件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mashuai@buaa.edu.cn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地址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latin typeface="+mn-lt"/>
                <a:ea typeface="+mn-ea"/>
              </a:rPr>
              <a:t>	    </a:t>
            </a:r>
            <a:r>
              <a:rPr lang="zh-CN" altLang="en-US" sz="2000" kern="0" dirty="0" smtClean="0">
                <a:latin typeface="+mn-lt"/>
                <a:ea typeface="+mn-ea"/>
              </a:rPr>
              <a:t>新主楼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G1122,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 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北京航空航天大学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ttp://www.ccf.org.cn/resources/1190201776262/adl/12012-10-22-11_00_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700808"/>
            <a:ext cx="1584176" cy="206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241300" y="142852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北京市大数据科学与脑机智能创新中心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395288" y="4572008"/>
            <a:ext cx="8394700" cy="223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Blip>
                <a:blip r:embed="rId3"/>
              </a:buBlip>
            </a:pP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2015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年，北京市首批北京高校高精尖创新中心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引领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未来数据科学与计算智能的研究与应用方向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加速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计算科学、数据科学与脑科学的交叉研究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促进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高效智能的下一代计算与数据分析技术创新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通过以数据为中心的智能机器、系统及应用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改变未来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638" y="928670"/>
            <a:ext cx="78740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2571744"/>
            <a:ext cx="1857388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241300" y="214295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研究方向与机构设置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142976" y="979511"/>
            <a:ext cx="3571900" cy="491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Ins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：计算的有效性遇到障碍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计算的有效性：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认识数据的内在特征，复杂网络、数学（统计）方法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：能耗成为突出问题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随着规模增大，调度复杂，计算系统功耗问题日益突出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传统存算分离的结构，产生大量的数据搬移开销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传统的计算和存储器件“功耗”不友好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：学习效率和灵活性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学习效率：需要大量的输入数据及标定数据，学习效率低</a:t>
            </a: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灵活性：普遍缺乏“类比、联想”等学习功能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4721225" y="1268436"/>
            <a:ext cx="396875" cy="501650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4721225" y="3211536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右箭头 9"/>
          <p:cNvSpPr/>
          <p:nvPr/>
        </p:nvSpPr>
        <p:spPr bwMode="auto">
          <a:xfrm>
            <a:off x="4751388" y="5011761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5189586" y="1122956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数据科学与计算智能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5189586" y="29951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新型计算技术与系统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5189586" y="47953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认知机理与仿真</a:t>
            </a:r>
          </a:p>
        </p:txBody>
      </p:sp>
      <p:sp>
        <p:nvSpPr>
          <p:cNvPr id="14" name="下箭头 13"/>
          <p:cNvSpPr/>
          <p:nvPr/>
        </p:nvSpPr>
        <p:spPr bwMode="auto">
          <a:xfrm>
            <a:off x="6018213" y="2347936"/>
            <a:ext cx="569912" cy="574675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下箭头 14"/>
          <p:cNvSpPr>
            <a:spLocks noChangeArrowheads="1"/>
          </p:cNvSpPr>
          <p:nvPr/>
        </p:nvSpPr>
        <p:spPr bwMode="auto">
          <a:xfrm rot="10800000">
            <a:off x="6084888" y="4087836"/>
            <a:ext cx="574675" cy="577850"/>
          </a:xfrm>
          <a:prstGeom prst="downArrow">
            <a:avLst>
              <a:gd name="adj1" fmla="val 50000"/>
              <a:gd name="adj2" fmla="val 50138"/>
            </a:avLst>
          </a:prstGeom>
          <a:solidFill>
            <a:srgbClr val="FF0000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10800000"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7740650" y="3246461"/>
            <a:ext cx="503238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8172400" y="1122956"/>
            <a:ext cx="792088" cy="4752528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数据工程与</a:t>
            </a: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脑机系统</a:t>
            </a:r>
          </a:p>
        </p:txBody>
      </p: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-15875" y="6162698"/>
            <a:ext cx="5970588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http://www.bdbc.org.cn/</a:t>
            </a:r>
          </a:p>
        </p:txBody>
      </p:sp>
      <p:pic>
        <p:nvPicPr>
          <p:cNvPr id="19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0"/>
            <a:ext cx="3151188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大数据的查询近似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Q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(D)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See the source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0826" y="2174820"/>
            <a:ext cx="2500330" cy="3540196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查询近似技术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0081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，变换为一类查询复杂性低的查询语言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833732" y="3136408"/>
            <a:ext cx="4024152" cy="935534"/>
            <a:chOff x="2555776" y="3789040"/>
            <a:chExt cx="4024152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51938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97654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Q’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622338"/>
            <a:ext cx="8999984" cy="470958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平衡查询的复杂性和查询的准确性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如，时态稠密图查询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856092"/>
            <a:ext cx="8858280" cy="5237204"/>
          </a:xfrm>
        </p:spPr>
        <p:txBody>
          <a:bodyPr/>
          <a:lstStyle/>
          <a:p>
            <a:r>
              <a:rPr lang="zh-CN" altLang="en-US" sz="2600" dirty="0" smtClean="0"/>
              <a:t>筛选与验证的方法</a:t>
            </a:r>
            <a:r>
              <a:rPr lang="en-US" altLang="zh-CN" sz="2600" baseline="30000" dirty="0" smtClean="0">
                <a:solidFill>
                  <a:srgbClr val="FF0000"/>
                </a:solidFill>
              </a:rPr>
              <a:t> 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Filter-and-Verification</a:t>
            </a:r>
            <a:r>
              <a:rPr lang="en-US" altLang="zh-CN" sz="2600" dirty="0" smtClean="0"/>
              <a:t>)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pPr>
              <a:spcBef>
                <a:spcPts val="1200"/>
              </a:spcBef>
            </a:pPr>
            <a:r>
              <a:rPr lang="zh-CN" altLang="en-US" sz="2600" dirty="0" smtClean="0"/>
              <a:t>数据驱动的查询近似方法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Data Driven Query Approximation</a:t>
            </a:r>
            <a:r>
              <a:rPr lang="en-US" altLang="zh-CN" sz="2600" dirty="0" smtClean="0"/>
              <a:t>)</a:t>
            </a:r>
            <a:endParaRPr lang="zh-CN" altLang="en-US" sz="2600" dirty="0" smtClean="0"/>
          </a:p>
          <a:p>
            <a:pPr lvl="1"/>
            <a:r>
              <a:rPr lang="zh-CN" altLang="en-US" dirty="0" smtClean="0"/>
              <a:t>根据数据的特点选取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</a:t>
            </a:r>
            <a:r>
              <a:rPr lang="en-US" altLang="zh-CN" dirty="0" smtClean="0"/>
              <a:t>(k</a:t>
            </a:r>
            <a:r>
              <a:rPr lang="zh-CN" altLang="en-US" dirty="0" smtClean="0"/>
              <a:t>是个小的常数，比如</a:t>
            </a:r>
            <a:r>
              <a:rPr lang="en-US" altLang="zh-CN" dirty="0" smtClean="0"/>
              <a:t>10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15)</a:t>
            </a:r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r>
              <a:rPr lang="zh-CN" altLang="en-US" sz="2600" dirty="0" smtClean="0"/>
              <a:t>实验结果 </a:t>
            </a:r>
            <a:r>
              <a:rPr lang="en-US" altLang="zh-CN" sz="2600" dirty="0" smtClean="0"/>
              <a:t>(With the state of the art solution</a:t>
            </a:r>
            <a:r>
              <a:rPr lang="en-US" altLang="zh-CN" sz="2400" baseline="30000" dirty="0" smtClean="0"/>
              <a:t>[</a:t>
            </a:r>
            <a:r>
              <a:rPr lang="en-US" altLang="zh-CN" sz="2400" baseline="30000" dirty="0" err="1" smtClean="0"/>
              <a:t>Bogdanov</a:t>
            </a:r>
            <a:r>
              <a:rPr lang="en-US" altLang="zh-CN" sz="2400" baseline="30000" dirty="0" smtClean="0"/>
              <a:t> et al. 2011]</a:t>
            </a:r>
            <a:r>
              <a:rPr lang="en-US" altLang="zh-CN" sz="1800" dirty="0" smtClean="0"/>
              <a:t>)</a:t>
            </a:r>
            <a:endParaRPr lang="en-US" altLang="zh-CN" sz="2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021288"/>
            <a:ext cx="9144000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P. </a:t>
            </a:r>
            <a:r>
              <a:rPr lang="en-US" altLang="zh-CN" sz="1200" dirty="0" err="1" smtClean="0"/>
              <a:t>Bogdanov</a:t>
            </a:r>
            <a:r>
              <a:rPr lang="en-US" altLang="zh-CN" sz="1200" dirty="0" smtClean="0"/>
              <a:t>, M. </a:t>
            </a:r>
            <a:r>
              <a:rPr lang="en-US" altLang="zh-CN" sz="1200" dirty="0" err="1" smtClean="0"/>
              <a:t>Mongiov</a:t>
            </a:r>
            <a:r>
              <a:rPr lang="en-US" altLang="zh-CN" sz="1200" dirty="0" smtClean="0"/>
              <a:t>, and A. K. Singh. Mining heavy </a:t>
            </a:r>
            <a:r>
              <a:rPr lang="en-US" altLang="zh-CN" sz="1200" dirty="0" err="1" smtClean="0"/>
              <a:t>subgraphs</a:t>
            </a:r>
            <a:r>
              <a:rPr lang="en-US" altLang="zh-CN" sz="1200" dirty="0" smtClean="0"/>
              <a:t> in time-evolving networks. In ICDM, 2011.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Fast Computation of Temporal Dense </a:t>
            </a:r>
            <a:r>
              <a:rPr lang="en-US" altLang="zh-CN" sz="1200" dirty="0" err="1" smtClean="0">
                <a:ea typeface="黑体" pitchFamily="49" charset="-122"/>
              </a:rPr>
              <a:t>Subgraphs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sz="1200" i="1" dirty="0" smtClean="0"/>
              <a:t>An Efficient Approach to Finding Dense Temporal </a:t>
            </a:r>
            <a:r>
              <a:rPr lang="en-US" sz="1200" i="1" dirty="0" err="1" smtClean="0"/>
              <a:t>Subgraphs</a:t>
            </a:r>
            <a:r>
              <a:rPr lang="en-US" sz="1200" i="1" dirty="0" smtClean="0"/>
              <a:t>, </a:t>
            </a:r>
            <a:r>
              <a:rPr lang="en-US" altLang="zh-CN" sz="1200" dirty="0" smtClean="0">
                <a:solidFill>
                  <a:srgbClr val="C00000"/>
                </a:solidFill>
                <a:ea typeface="黑体" pitchFamily="49" charset="-122"/>
              </a:rPr>
              <a:t> TKDE, TO </a:t>
            </a:r>
            <a:r>
              <a:rPr lang="en-US" altLang="zh-CN" sz="1200" dirty="0" err="1" smtClean="0">
                <a:solidFill>
                  <a:srgbClr val="C00000"/>
                </a:solidFill>
                <a:ea typeface="黑体" pitchFamily="49" charset="-122"/>
              </a:rPr>
              <a:t>appea</a:t>
            </a:r>
            <a:endParaRPr lang="en-US" altLang="zh-CN" sz="1200" b="1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71600" y="1340768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7092280" y="1772816"/>
            <a:ext cx="1800200" cy="43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2400" dirty="0" smtClean="0">
                <a:latin typeface="Arial Unicode MS" pitchFamily="34" charset="-122"/>
                <a:ea typeface="+mn-ea"/>
              </a:rPr>
              <a:t>过滤掉</a:t>
            </a:r>
            <a:r>
              <a:rPr lang="en-US" altLang="zh-CN" sz="2400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95%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1600" y="3284984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971600" y="4725144"/>
          <a:ext cx="60486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9271"/>
                <a:gridCol w="1530387"/>
                <a:gridCol w="1749013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BEIJING DATA 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100.25%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4,870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SYNTHETIC DATA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99.69%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1,468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08920"/>
            <a:ext cx="48387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215082"/>
            <a:ext cx="9144000" cy="646331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Finding Dense </a:t>
            </a:r>
            <a:r>
              <a:rPr lang="en-US" altLang="zh-CN" sz="1200" dirty="0" err="1" smtClean="0">
                <a:ea typeface="黑体" pitchFamily="49" charset="-122"/>
              </a:rPr>
              <a:t>Subgraphs</a:t>
            </a:r>
            <a:r>
              <a:rPr lang="en-US" altLang="zh-CN" sz="1200" dirty="0" smtClean="0">
                <a:ea typeface="黑体" pitchFamily="49" charset="-122"/>
              </a:rPr>
              <a:t> in Temporal Networks, </a:t>
            </a:r>
            <a:r>
              <a:rPr lang="en-US" altLang="zh-CN" sz="1200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</a:p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sz="1200" i="1" dirty="0" smtClean="0"/>
              <a:t>An Efficient Approach to Finding Dense Temporal </a:t>
            </a:r>
            <a:r>
              <a:rPr lang="en-US" sz="1200" i="1" dirty="0" err="1" smtClean="0"/>
              <a:t>Subgraphs</a:t>
            </a:r>
            <a:r>
              <a:rPr lang="en-US" sz="1200" i="1" dirty="0" smtClean="0"/>
              <a:t>, </a:t>
            </a:r>
            <a:r>
              <a:rPr lang="en-US" altLang="zh-CN" sz="1200" dirty="0" smtClean="0">
                <a:solidFill>
                  <a:srgbClr val="C00000"/>
                </a:solidFill>
                <a:ea typeface="黑体" pitchFamily="49" charset="-122"/>
              </a:rPr>
              <a:t> TKDE, TO appear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536" y="2708920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Evolving convergence assumption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251520" y="98072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在演化生物学中，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趋同演化</a:t>
            </a:r>
            <a:r>
              <a:rPr lang="zh-CN" altLang="en-US" dirty="0" smtClean="0">
                <a:latin typeface="+mn-ea"/>
                <a:ea typeface="+mn-ea"/>
              </a:rPr>
              <a:t>（</a:t>
            </a:r>
            <a:r>
              <a:rPr lang="en-US" altLang="zh-CN" dirty="0" smtClean="0">
                <a:latin typeface="+mn-ea"/>
                <a:ea typeface="+mn-ea"/>
              </a:rPr>
              <a:t>Convergent evolution</a:t>
            </a:r>
            <a:r>
              <a:rPr lang="zh-CN" altLang="en-US" dirty="0" smtClean="0">
                <a:latin typeface="+mn-ea"/>
                <a:ea typeface="+mn-ea"/>
              </a:rPr>
              <a:t>）指的是两种不具亲缘关系的动物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植物长期生活在相同或相似的环境，或曰生态系统，它们因应需要而发展出相同功能的器官的现象，即同功器官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4" name="图片 13" descr="Astrophytum_asterias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296" y="908720"/>
            <a:ext cx="1728192" cy="17151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3" name="组合 19"/>
          <p:cNvGrpSpPr/>
          <p:nvPr/>
        </p:nvGrpSpPr>
        <p:grpSpPr>
          <a:xfrm>
            <a:off x="4572000" y="4437112"/>
            <a:ext cx="4392488" cy="1728192"/>
            <a:chOff x="4716016" y="4437112"/>
            <a:chExt cx="4392488" cy="172819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16016" y="4437112"/>
              <a:ext cx="4392488" cy="91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16016" y="5373216"/>
              <a:ext cx="4009508" cy="792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5211663"/>
            <a:ext cx="4032448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18"/>
          <p:cNvGrpSpPr/>
          <p:nvPr/>
        </p:nvGrpSpPr>
        <p:grpSpPr>
          <a:xfrm>
            <a:off x="5076055" y="947518"/>
            <a:ext cx="3888433" cy="3250506"/>
            <a:chOff x="5076055" y="947518"/>
            <a:chExt cx="3888433" cy="3250506"/>
          </a:xfrm>
        </p:grpSpPr>
        <p:grpSp>
          <p:nvGrpSpPr>
            <p:cNvPr id="7" name="组合 16"/>
            <p:cNvGrpSpPr/>
            <p:nvPr/>
          </p:nvGrpSpPr>
          <p:grpSpPr>
            <a:xfrm>
              <a:off x="5076055" y="947518"/>
              <a:ext cx="1944217" cy="3250506"/>
              <a:chOff x="5076055" y="947518"/>
              <a:chExt cx="1944217" cy="3250506"/>
            </a:xfrm>
          </p:grpSpPr>
          <p:pic>
            <p:nvPicPr>
              <p:cNvPr id="15" name="图片 14" descr="E_obesa_symmetrica_ies.jp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76056" y="947518"/>
                <a:ext cx="1917700" cy="1676400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  <p:pic>
            <p:nvPicPr>
              <p:cNvPr id="16" name="图片 15" descr="220px-Euphorbia_February_2008-2.jp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076055" y="2747717"/>
                <a:ext cx="1944217" cy="1450307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</p:grpSp>
        <p:pic>
          <p:nvPicPr>
            <p:cNvPr id="18" name="图片 17" descr="Euphorbia_milii_-_flower_view01.jp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6296" y="2747718"/>
              <a:ext cx="1728192" cy="1440160"/>
            </a:xfrm>
            <a:prstGeom prst="rect">
              <a:avLst/>
            </a:prstGeom>
            <a:ln w="38100">
              <a:solidFill>
                <a:srgbClr val="000099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323528" y="2564904"/>
            <a:ext cx="8640960" cy="1048544"/>
          </a:xfrm>
          <a:prstGeom prst="rect">
            <a:avLst/>
          </a:prstGeom>
        </p:spPr>
        <p:txBody>
          <a:bodyPr/>
          <a:lstStyle/>
          <a:p>
            <a:pPr lvl="0" algn="ctr" eaLnBrk="0" hangingPunct="0">
              <a:defRPr/>
            </a:pP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大数据的数据近似</a:t>
            </a:r>
            <a:endParaRPr lang="zh-CN" altLang="en-US" sz="2800" b="1" kern="0" dirty="0" smtClean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6004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Q(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42242</TotalTime>
  <Words>2469</Words>
  <Application>Microsoft Macintosh PowerPoint</Application>
  <PresentationFormat>全屏显示(4:3)</PresentationFormat>
  <Paragraphs>388</Paragraphs>
  <Slides>25</Slides>
  <Notes>11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默认设计模板</vt:lpstr>
      <vt:lpstr>幻灯片 1</vt:lpstr>
      <vt:lpstr>国家重点基础研究发展计划</vt:lpstr>
      <vt:lpstr>北京市大数据科学与脑机智能创新中心</vt:lpstr>
      <vt:lpstr>研究方向与机构设置</vt:lpstr>
      <vt:lpstr>幻灯片 5</vt:lpstr>
      <vt:lpstr>查询近似技术</vt:lpstr>
      <vt:lpstr>如，时态稠密图查询</vt:lpstr>
      <vt:lpstr>如，时态稠密图查询</vt:lpstr>
      <vt:lpstr>幻灯片 9</vt:lpstr>
      <vt:lpstr>数据近似技术</vt:lpstr>
      <vt:lpstr>如一、最短路径/距离</vt:lpstr>
      <vt:lpstr>如二，网络链接预测</vt:lpstr>
      <vt:lpstr>如二，网络链接预测</vt:lpstr>
      <vt:lpstr>幻灯片 14</vt:lpstr>
      <vt:lpstr>幻灯片 15</vt:lpstr>
      <vt:lpstr>Easy-First关系抽取</vt:lpstr>
      <vt:lpstr>Easy-First关系抽取</vt:lpstr>
      <vt:lpstr>Easy-First关系抽取</vt:lpstr>
      <vt:lpstr>Easy-First关系抽取</vt:lpstr>
      <vt:lpstr>如一：面向公共事件的示范应用</vt:lpstr>
      <vt:lpstr>幻灯片 21</vt:lpstr>
      <vt:lpstr>幻灯片 22</vt:lpstr>
      <vt:lpstr>幻灯片 23</vt:lpstr>
      <vt:lpstr>Acknowledgements</vt:lpstr>
      <vt:lpstr>幻灯片 25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Mask</dc:creator>
  <cp:lastModifiedBy>shuai.ma@gmail.com</cp:lastModifiedBy>
  <cp:revision>4322</cp:revision>
  <dcterms:created xsi:type="dcterms:W3CDTF">2010-07-14T15:56:11Z</dcterms:created>
  <dcterms:modified xsi:type="dcterms:W3CDTF">2020-10-20T03:36:16Z</dcterms:modified>
</cp:coreProperties>
</file>